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0" r:id="rId3"/>
    <p:sldId id="261" r:id="rId4"/>
    <p:sldId id="263" r:id="rId5"/>
    <p:sldId id="262" r:id="rId6"/>
    <p:sldId id="275" r:id="rId7"/>
    <p:sldId id="294" r:id="rId8"/>
    <p:sldId id="295" r:id="rId9"/>
    <p:sldId id="271" r:id="rId10"/>
    <p:sldId id="272" r:id="rId11"/>
    <p:sldId id="273" r:id="rId12"/>
    <p:sldId id="274" r:id="rId13"/>
    <p:sldId id="296" r:id="rId14"/>
    <p:sldId id="277" r:id="rId15"/>
    <p:sldId id="297" r:id="rId16"/>
    <p:sldId id="298" r:id="rId17"/>
    <p:sldId id="283" r:id="rId18"/>
    <p:sldId id="284" r:id="rId19"/>
    <p:sldId id="301" r:id="rId20"/>
    <p:sldId id="278" r:id="rId21"/>
    <p:sldId id="286" r:id="rId22"/>
    <p:sldId id="300" r:id="rId23"/>
    <p:sldId id="279" r:id="rId24"/>
    <p:sldId id="280" r:id="rId25"/>
    <p:sldId id="288" r:id="rId26"/>
    <p:sldId id="289" r:id="rId27"/>
    <p:sldId id="287" r:id="rId28"/>
    <p:sldId id="290" r:id="rId29"/>
    <p:sldId id="292" r:id="rId30"/>
    <p:sldId id="291" r:id="rId31"/>
    <p:sldId id="2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727916-88D8-4D49-AC79-E8DD08AD8F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F9898-0E62-2648-AC18-67A56DC818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CDBA0-AFC3-A140-B0A2-D9B17C0704CF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69E0B-F6FE-704B-A318-41DB59C3BF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C0C49-6502-6C40-A56B-04CF3672B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F8FB8-CC0C-5145-963D-79C9EAF3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44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BDBAF-9F13-734E-B334-D6BFC25D4886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760C2-1F67-1345-8FF4-C945AB5F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603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760C2-1F67-1345-8FF4-C945AB5F2E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760C2-1F67-1345-8FF4-C945AB5F2E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0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760C2-1F67-1345-8FF4-C945AB5F2E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61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760C2-1F67-1345-8FF4-C945AB5F2E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6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12228-AEA0-EC4D-9C48-93739D08A123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019C1-6DC0-A04E-81FA-21EC0DB03D6E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FE64-A471-604A-B413-04BBA60BE6B5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C620-3279-AF40-908D-F737AA2314F7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0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D59B-A8FC-CA42-AD0D-BA161205DA27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2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0609-7A38-3B4C-A721-3C970F53263A}" type="datetime1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8FD2-AA97-A440-ADC2-153598E43882}" type="datetime1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0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A5EB4-27DF-F64C-9F34-5E479B24FCE0}" type="datetime1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003E4-1262-214C-B02D-D78B4174F8B8}" type="datetime1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9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DDB1-BB24-BC4D-AFD6-2FE7E4D89B81}" type="datetime1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2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4CE3-FD12-4B4E-BEF3-FE37593C775E}" type="datetime1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1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17A6-FC88-B84E-9A19-156860CF13A7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8E710-73D5-DC44-B6BF-D9CD508E0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3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 on document with pen">
            <a:extLst>
              <a:ext uri="{FF2B5EF4-FFF2-40B4-BE49-F238E27FC236}">
                <a16:creationId xmlns:a16="http://schemas.microsoft.com/office/drawing/2014/main" id="{04AD205F-E182-4122-8668-CBF6B7B0F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6" r="14552" b="535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2C995-3E8A-BF4F-8BCE-93AD7C65E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50 /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5FA44-A8B7-5943-ACB9-A078A5820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George Matevosyants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38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B4E4A-F6CC-004E-9C4B-E31A3369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65" y="2413592"/>
            <a:ext cx="5628901" cy="4157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33" y="190822"/>
            <a:ext cx="6134099" cy="895526"/>
          </a:xfrm>
        </p:spPr>
        <p:txBody>
          <a:bodyPr>
            <a:normAutofit/>
          </a:bodyPr>
          <a:lstStyle/>
          <a:p>
            <a:r>
              <a:rPr lang="en-US" sz="3200" b="1" dirty="0"/>
              <a:t>Correlations Between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9999" y="5624514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2293C-CCB0-DE4C-83EF-FD8357B4E1A5}"/>
              </a:ext>
            </a:extLst>
          </p:cNvPr>
          <p:cNvSpPr txBox="1"/>
          <p:nvPr/>
        </p:nvSpPr>
        <p:spPr>
          <a:xfrm>
            <a:off x="708769" y="1039013"/>
            <a:ext cx="1108409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600" i="1" u="sng" dirty="0"/>
              <a:t>Why not use all features?</a:t>
            </a:r>
          </a:p>
          <a:p>
            <a:pPr marL="214308" indent="-21430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Features that are supplying the model with similar information will split importance to the model and may appear less important.</a:t>
            </a:r>
          </a:p>
          <a:p>
            <a:pPr marL="214308" indent="-21430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Speed up the analysis and model building.</a:t>
            </a:r>
          </a:p>
          <a:p>
            <a:pPr marL="214308" indent="-214308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Easier to understand the model with less inputs.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732F6-DE06-F24C-B792-40967498093F}"/>
              </a:ext>
            </a:extLst>
          </p:cNvPr>
          <p:cNvSpPr txBox="1"/>
          <p:nvPr/>
        </p:nvSpPr>
        <p:spPr>
          <a:xfrm>
            <a:off x="8031275" y="2093469"/>
            <a:ext cx="290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Categorical Features Correlation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C893E7-E935-9C40-9E52-3BC34C67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50" y="2772809"/>
            <a:ext cx="5200432" cy="3433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93F578-DF0A-AD41-9845-7B426CBF79F8}"/>
              </a:ext>
            </a:extLst>
          </p:cNvPr>
          <p:cNvSpPr txBox="1"/>
          <p:nvPr/>
        </p:nvSpPr>
        <p:spPr>
          <a:xfrm>
            <a:off x="2154947" y="2549026"/>
            <a:ext cx="293804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Continuous Features Correlation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44D65-599C-7345-8C07-9DA3DC9CE452}"/>
              </a:ext>
            </a:extLst>
          </p:cNvPr>
          <p:cNvSpPr/>
          <p:nvPr/>
        </p:nvSpPr>
        <p:spPr>
          <a:xfrm>
            <a:off x="4328220" y="4864484"/>
            <a:ext cx="807310" cy="1386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9CBA89-0081-BA43-8D28-D5A626450ECE}"/>
              </a:ext>
            </a:extLst>
          </p:cNvPr>
          <p:cNvSpPr/>
          <p:nvPr/>
        </p:nvSpPr>
        <p:spPr>
          <a:xfrm>
            <a:off x="10739441" y="4865715"/>
            <a:ext cx="488539" cy="10459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1126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63" y="78582"/>
            <a:ext cx="6134099" cy="984672"/>
          </a:xfrm>
        </p:spPr>
        <p:txBody>
          <a:bodyPr>
            <a:normAutofit/>
          </a:bodyPr>
          <a:lstStyle/>
          <a:p>
            <a:r>
              <a:rPr lang="en-US" sz="3200" b="1" dirty="0"/>
              <a:t>Feature Correlation to the Target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13410" y="5624514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EE8AB4-576A-A24D-A441-26011288F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3" y="2500184"/>
            <a:ext cx="5620262" cy="3672176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ABE46F-0EFC-4441-BA69-99ECE03E1CAA}"/>
              </a:ext>
            </a:extLst>
          </p:cNvPr>
          <p:cNvSpPr txBox="1"/>
          <p:nvPr/>
        </p:nvSpPr>
        <p:spPr>
          <a:xfrm>
            <a:off x="337995" y="6389996"/>
            <a:ext cx="6411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Excluded: major occupation and major industry codes, reason for unemployment, remapped education and enrollment status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A8B65-2D21-D345-893D-EC43CB40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923" y="4083108"/>
            <a:ext cx="3684538" cy="2432937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CD559B-F093-AB43-9AF7-4816112D16D3}"/>
              </a:ext>
            </a:extLst>
          </p:cNvPr>
          <p:cNvSpPr/>
          <p:nvPr/>
        </p:nvSpPr>
        <p:spPr>
          <a:xfrm>
            <a:off x="10879552" y="5543867"/>
            <a:ext cx="483649" cy="961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AB93A8-0E78-8948-830E-25D9599A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425" y="587709"/>
            <a:ext cx="4717837" cy="3484766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3F02FE-410B-3B48-9115-77C9B8292584}"/>
              </a:ext>
            </a:extLst>
          </p:cNvPr>
          <p:cNvSpPr/>
          <p:nvPr/>
        </p:nvSpPr>
        <p:spPr>
          <a:xfrm>
            <a:off x="10967168" y="2652185"/>
            <a:ext cx="133230" cy="8766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D835E-511D-2340-B663-061C6FB75D22}"/>
              </a:ext>
            </a:extLst>
          </p:cNvPr>
          <p:cNvSpPr txBox="1"/>
          <p:nvPr/>
        </p:nvSpPr>
        <p:spPr>
          <a:xfrm>
            <a:off x="570309" y="868889"/>
            <a:ext cx="6134099" cy="13029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400" i="1" u="sng" dirty="0"/>
              <a:t>Eliminating Correlated Features:</a:t>
            </a:r>
          </a:p>
          <a:p>
            <a:pPr marL="342900" indent="-342900">
              <a:spcAft>
                <a:spcPts val="450"/>
              </a:spcAft>
              <a:buFont typeface="+mj-lt"/>
              <a:buAutoNum type="arabicPeriod"/>
            </a:pPr>
            <a:r>
              <a:rPr lang="en-US" sz="1200" dirty="0">
                <a:solidFill>
                  <a:srgbClr val="0070C0"/>
                </a:solidFill>
              </a:rPr>
              <a:t>Identify features that are correlated with each other.</a:t>
            </a:r>
          </a:p>
          <a:p>
            <a:pPr marL="342900" indent="-342900">
              <a:spcAft>
                <a:spcPts val="450"/>
              </a:spcAft>
              <a:buFont typeface="+mj-lt"/>
              <a:buAutoNum type="arabicPeriod"/>
            </a:pPr>
            <a:r>
              <a:rPr lang="en-US" sz="1200" dirty="0"/>
              <a:t>Check correlation between features and target.</a:t>
            </a:r>
          </a:p>
          <a:p>
            <a:pPr marL="342900" indent="-342900">
              <a:spcAft>
                <a:spcPts val="450"/>
              </a:spcAft>
              <a:buFont typeface="+mj-lt"/>
              <a:buAutoNum type="arabicPeriod"/>
            </a:pPr>
            <a:r>
              <a:rPr lang="en-US" sz="1200" dirty="0"/>
              <a:t>Out of 2 correlation metrics relying on Mutual Information more.</a:t>
            </a:r>
          </a:p>
          <a:p>
            <a:pPr marL="342900" indent="-342900">
              <a:spcAft>
                <a:spcPts val="450"/>
              </a:spcAft>
              <a:buFont typeface="+mj-lt"/>
              <a:buAutoNum type="arabicPeriod"/>
            </a:pPr>
            <a:r>
              <a:rPr lang="en-US" sz="1200" dirty="0"/>
              <a:t>From correlated features drop the one that has lowest relationship to the target.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D1BAF2-826B-064D-AF02-E1F14B98F25F}"/>
              </a:ext>
            </a:extLst>
          </p:cNvPr>
          <p:cNvSpPr/>
          <p:nvPr/>
        </p:nvSpPr>
        <p:spPr>
          <a:xfrm>
            <a:off x="1594353" y="3891520"/>
            <a:ext cx="287609" cy="2001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CE4020-A3FA-EA47-9635-F9000EED2569}"/>
              </a:ext>
            </a:extLst>
          </p:cNvPr>
          <p:cNvSpPr/>
          <p:nvPr/>
        </p:nvSpPr>
        <p:spPr>
          <a:xfrm>
            <a:off x="2137616" y="3624568"/>
            <a:ext cx="143804" cy="20018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AA6B70-A3E2-B447-AFEC-FD12F9FFBBFD}"/>
              </a:ext>
            </a:extLst>
          </p:cNvPr>
          <p:cNvSpPr/>
          <p:nvPr/>
        </p:nvSpPr>
        <p:spPr>
          <a:xfrm rot="5400000">
            <a:off x="8111494" y="2162740"/>
            <a:ext cx="133230" cy="8766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79E49B-4BBC-9844-A248-723A89F0C240}"/>
              </a:ext>
            </a:extLst>
          </p:cNvPr>
          <p:cNvSpPr/>
          <p:nvPr/>
        </p:nvSpPr>
        <p:spPr>
          <a:xfrm>
            <a:off x="2797178" y="3622615"/>
            <a:ext cx="143804" cy="20018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CB9B5-D2F0-4242-9770-DFA9050DBECE}"/>
              </a:ext>
            </a:extLst>
          </p:cNvPr>
          <p:cNvSpPr/>
          <p:nvPr/>
        </p:nvSpPr>
        <p:spPr>
          <a:xfrm>
            <a:off x="7142425" y="467833"/>
            <a:ext cx="4732036" cy="615299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4AE41960-6273-1644-992A-F5B8A72216AD}"/>
              </a:ext>
            </a:extLst>
          </p:cNvPr>
          <p:cNvSpPr/>
          <p:nvPr/>
        </p:nvSpPr>
        <p:spPr>
          <a:xfrm>
            <a:off x="6294474" y="3622615"/>
            <a:ext cx="552893" cy="704836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3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995-3E8A-BF4F-8BCE-93AD7C65E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100" y="1661278"/>
            <a:ext cx="6477805" cy="1963916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55074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42" y="176657"/>
            <a:ext cx="6134099" cy="907864"/>
          </a:xfrm>
        </p:spPr>
        <p:txBody>
          <a:bodyPr>
            <a:normAutofit/>
          </a:bodyPr>
          <a:lstStyle/>
          <a:p>
            <a:r>
              <a:rPr lang="en-US" sz="3200" b="1" dirty="0"/>
              <a:t>Model Scoring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06FBA3-8D28-9141-B2C7-19A0101962E8}"/>
              </a:ext>
            </a:extLst>
          </p:cNvPr>
          <p:cNvSpPr/>
          <p:nvPr/>
        </p:nvSpPr>
        <p:spPr>
          <a:xfrm>
            <a:off x="373872" y="967218"/>
            <a:ext cx="7104166" cy="1455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Scoring Metrics: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% of predictions that are correct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(PPV, positive predicted value) – % positive predictions that are actually positive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(Sensitivity, true positive rate) – % positive records predicted as positive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 Positive Rate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% of negative records classified as positive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CB4DA3-29BA-5947-9AF8-67A559EF9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91" y="4168459"/>
            <a:ext cx="2877054" cy="2550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5A4C8A-D781-AC44-AA39-3F74DB97E99F}"/>
              </a:ext>
            </a:extLst>
          </p:cNvPr>
          <p:cNvSpPr txBox="1"/>
          <p:nvPr/>
        </p:nvSpPr>
        <p:spPr>
          <a:xfrm>
            <a:off x="2418350" y="4063011"/>
            <a:ext cx="121216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5F1385-2CD4-8440-BE26-7AE46DB66D99}"/>
              </a:ext>
            </a:extLst>
          </p:cNvPr>
          <p:cNvSpPr/>
          <p:nvPr/>
        </p:nvSpPr>
        <p:spPr>
          <a:xfrm>
            <a:off x="431406" y="2886174"/>
            <a:ext cx="75999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i="1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 Threshold Tuning: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ROC – plot with Recall on y-axis and False Positive Rate on x-axis. </a:t>
            </a:r>
            <a:r>
              <a:rPr lang="en-US" sz="14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the model is built and probabilities are estimated for each row.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ROC tests all the decision thresholds and calculates Recall and False Positive Rate.</a:t>
            </a:r>
            <a:endParaRPr lang="en-US" sz="1400" u="sng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E128D-769F-5F4A-9577-9D3CF054D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32938"/>
              </p:ext>
            </p:extLst>
          </p:nvPr>
        </p:nvGraphicFramePr>
        <p:xfrm>
          <a:off x="5586381" y="4918473"/>
          <a:ext cx="3416301" cy="1016000"/>
        </p:xfrm>
        <a:graphic>
          <a:graphicData uri="http://schemas.openxmlformats.org/drawingml/2006/table">
            <a:tbl>
              <a:tblPr/>
              <a:tblGrid>
                <a:gridCol w="825606">
                  <a:extLst>
                    <a:ext uri="{9D8B030D-6E8A-4147-A177-3AD203B41FA5}">
                      <a16:colId xmlns:a16="http://schemas.microsoft.com/office/drawing/2014/main" val="272064173"/>
                    </a:ext>
                  </a:extLst>
                </a:gridCol>
                <a:gridCol w="825606">
                  <a:extLst>
                    <a:ext uri="{9D8B030D-6E8A-4147-A177-3AD203B41FA5}">
                      <a16:colId xmlns:a16="http://schemas.microsoft.com/office/drawing/2014/main" val="1843820190"/>
                    </a:ext>
                  </a:extLst>
                </a:gridCol>
                <a:gridCol w="825606">
                  <a:extLst>
                    <a:ext uri="{9D8B030D-6E8A-4147-A177-3AD203B41FA5}">
                      <a16:colId xmlns:a16="http://schemas.microsoft.com/office/drawing/2014/main" val="3610137719"/>
                    </a:ext>
                  </a:extLst>
                </a:gridCol>
                <a:gridCol w="939483">
                  <a:extLst>
                    <a:ext uri="{9D8B030D-6E8A-4147-A177-3AD203B41FA5}">
                      <a16:colId xmlns:a16="http://schemas.microsoft.com/office/drawing/2014/main" val="18472561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Thresh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4775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949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0255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8568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42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DB0E17-805A-8849-A3A6-201AF5957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22781"/>
              </p:ext>
            </p:extLst>
          </p:nvPr>
        </p:nvGraphicFramePr>
        <p:xfrm>
          <a:off x="7769399" y="934976"/>
          <a:ext cx="3302000" cy="15875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71455087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692426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6750116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837160756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Negative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Positive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03272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 Class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352276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Positive Class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5012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Totals (15)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4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43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42" y="176657"/>
            <a:ext cx="6134099" cy="716478"/>
          </a:xfrm>
        </p:spPr>
        <p:txBody>
          <a:bodyPr>
            <a:normAutofit/>
          </a:bodyPr>
          <a:lstStyle/>
          <a:p>
            <a:r>
              <a:rPr lang="en-US" sz="3200" b="1" dirty="0"/>
              <a:t>Logistic Regression 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153D-5B29-AC48-8332-9AED6D45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47" y="3658953"/>
            <a:ext cx="3282620" cy="990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F64E9-5139-3D45-BC15-5270DC7A13B7}"/>
              </a:ext>
            </a:extLst>
          </p:cNvPr>
          <p:cNvSpPr txBox="1"/>
          <p:nvPr/>
        </p:nvSpPr>
        <p:spPr>
          <a:xfrm>
            <a:off x="1632344" y="3331970"/>
            <a:ext cx="1695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Decision Threshold 50%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A4169-AC97-8243-ACB5-7E0A22F8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13" y="3637084"/>
            <a:ext cx="3418871" cy="9904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D6FE6C-946F-4645-A240-AABA0933B7D7}"/>
              </a:ext>
            </a:extLst>
          </p:cNvPr>
          <p:cNvSpPr txBox="1"/>
          <p:nvPr/>
        </p:nvSpPr>
        <p:spPr>
          <a:xfrm>
            <a:off x="5379341" y="3323378"/>
            <a:ext cx="162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Decision Threshold 8%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06FBA3-8D28-9141-B2C7-19A0101962E8}"/>
              </a:ext>
            </a:extLst>
          </p:cNvPr>
          <p:cNvSpPr/>
          <p:nvPr/>
        </p:nvSpPr>
        <p:spPr>
          <a:xfrm>
            <a:off x="367246" y="1035368"/>
            <a:ext cx="7787925" cy="1691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Results (Validation Data):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50% cut-off model accuracy is 95% &gt; 93%, model learned some patterns.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 for predicting people making over $50k is 36%.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Suggested decision threshold is 8%.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updated threshold the model captures additional 50% of records making over $50k / year.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Updated threshold lowers accuracy to 86%.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424CDD-C261-8B4E-B4EC-9DBAC97C5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453" y="3799042"/>
            <a:ext cx="2832470" cy="2510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F82463-109D-CC42-BF8E-17BDE7B65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251" y="1075691"/>
            <a:ext cx="2823315" cy="242405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F6595F-5781-5442-AB50-E9C2DE37E658}"/>
              </a:ext>
            </a:extLst>
          </p:cNvPr>
          <p:cNvSpPr/>
          <p:nvPr/>
        </p:nvSpPr>
        <p:spPr>
          <a:xfrm>
            <a:off x="2729562" y="4258270"/>
            <a:ext cx="354339" cy="1203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84EC1-5B62-AD49-A63A-606CAEEDC339}"/>
              </a:ext>
            </a:extLst>
          </p:cNvPr>
          <p:cNvSpPr/>
          <p:nvPr/>
        </p:nvSpPr>
        <p:spPr>
          <a:xfrm>
            <a:off x="292750" y="5328990"/>
            <a:ext cx="6096000" cy="108593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50" i="1" u="sng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Scoring Metrics: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% of predictions that are correct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(PPV, positive predicted value) – % positive predictions that are actually positive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(Sensitivity, true positive rate) – % positive records predicted as positive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 Positive Rate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% of negative records classified as positive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F6F459-2A6E-5548-B321-2460C77AB429}"/>
              </a:ext>
            </a:extLst>
          </p:cNvPr>
          <p:cNvSpPr/>
          <p:nvPr/>
        </p:nvSpPr>
        <p:spPr>
          <a:xfrm>
            <a:off x="2125893" y="4012590"/>
            <a:ext cx="354339" cy="120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6676D-3BD1-244B-93B0-43576AE0C2A7}"/>
              </a:ext>
            </a:extLst>
          </p:cNvPr>
          <p:cNvSpPr/>
          <p:nvPr/>
        </p:nvSpPr>
        <p:spPr>
          <a:xfrm>
            <a:off x="5920117" y="3988854"/>
            <a:ext cx="354339" cy="1203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B624F-AB9A-9D4D-B95A-C5027765429E}"/>
              </a:ext>
            </a:extLst>
          </p:cNvPr>
          <p:cNvSpPr/>
          <p:nvPr/>
        </p:nvSpPr>
        <p:spPr>
          <a:xfrm>
            <a:off x="6550978" y="4236948"/>
            <a:ext cx="354339" cy="1203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465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548C32-E948-CB44-8B89-E4995FDC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650" y="3611118"/>
            <a:ext cx="3335667" cy="1024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D30132-F6FD-6E44-BFDC-A08D1F9CE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69" y="3634405"/>
            <a:ext cx="3252809" cy="1032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42" y="176657"/>
            <a:ext cx="6134099" cy="716478"/>
          </a:xfrm>
        </p:spPr>
        <p:txBody>
          <a:bodyPr>
            <a:normAutofit/>
          </a:bodyPr>
          <a:lstStyle/>
          <a:p>
            <a:r>
              <a:rPr lang="en-US" sz="3200" b="1" dirty="0"/>
              <a:t>Random Forest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F64E9-5139-3D45-BC15-5270DC7A13B7}"/>
              </a:ext>
            </a:extLst>
          </p:cNvPr>
          <p:cNvSpPr txBox="1"/>
          <p:nvPr/>
        </p:nvSpPr>
        <p:spPr>
          <a:xfrm>
            <a:off x="1632344" y="3331970"/>
            <a:ext cx="1695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Decision Threshold 50%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6FE6C-946F-4645-A240-AABA0933B7D7}"/>
              </a:ext>
            </a:extLst>
          </p:cNvPr>
          <p:cNvSpPr txBox="1"/>
          <p:nvPr/>
        </p:nvSpPr>
        <p:spPr>
          <a:xfrm>
            <a:off x="5379341" y="3323378"/>
            <a:ext cx="162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Decision Threshold 7%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06FBA3-8D28-9141-B2C7-19A0101962E8}"/>
              </a:ext>
            </a:extLst>
          </p:cNvPr>
          <p:cNvSpPr/>
          <p:nvPr/>
        </p:nvSpPr>
        <p:spPr>
          <a:xfrm>
            <a:off x="367246" y="1035368"/>
            <a:ext cx="7787925" cy="1691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Results (Validation Data):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50% cut-off model accuracy is 96% &gt; 93%, model learned some patterns.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 for predicting people making over $50k is 43%.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Suggested decision threshold is 7%.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updated threshold the model captures additional 44% of records making over $50k / year.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Updated threshold lowers accuracy to 87%.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F6595F-5781-5442-AB50-E9C2DE37E658}"/>
              </a:ext>
            </a:extLst>
          </p:cNvPr>
          <p:cNvSpPr/>
          <p:nvPr/>
        </p:nvSpPr>
        <p:spPr>
          <a:xfrm>
            <a:off x="2729562" y="4258270"/>
            <a:ext cx="354339" cy="1203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84EC1-5B62-AD49-A63A-606CAEEDC339}"/>
              </a:ext>
            </a:extLst>
          </p:cNvPr>
          <p:cNvSpPr/>
          <p:nvPr/>
        </p:nvSpPr>
        <p:spPr>
          <a:xfrm>
            <a:off x="292750" y="5328990"/>
            <a:ext cx="6096000" cy="108593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50" i="1" u="sng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Scoring Metrics: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% of predictions that are correct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(PPV, positive predicted value) – % positive predictions that are actually positive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(Sensitivity, true positive rate) – % positive records predicted as positive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 Positive Rate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% of negative records classified as positive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F6F459-2A6E-5548-B321-2460C77AB429}"/>
              </a:ext>
            </a:extLst>
          </p:cNvPr>
          <p:cNvSpPr/>
          <p:nvPr/>
        </p:nvSpPr>
        <p:spPr>
          <a:xfrm>
            <a:off x="2147159" y="4012590"/>
            <a:ext cx="354339" cy="120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6676D-3BD1-244B-93B0-43576AE0C2A7}"/>
              </a:ext>
            </a:extLst>
          </p:cNvPr>
          <p:cNvSpPr/>
          <p:nvPr/>
        </p:nvSpPr>
        <p:spPr>
          <a:xfrm>
            <a:off x="5920117" y="3988854"/>
            <a:ext cx="354339" cy="1203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B624F-AB9A-9D4D-B95A-C5027765429E}"/>
              </a:ext>
            </a:extLst>
          </p:cNvPr>
          <p:cNvSpPr/>
          <p:nvPr/>
        </p:nvSpPr>
        <p:spPr>
          <a:xfrm>
            <a:off x="6550978" y="4236948"/>
            <a:ext cx="354339" cy="1203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17AF-7EB5-A646-82AE-E2D131452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991" y="3634405"/>
            <a:ext cx="2933700" cy="261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38590-0866-D449-BBA2-5BFB4A30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941" y="866274"/>
            <a:ext cx="2717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3BA00BC-5257-B74E-8772-D5A286BB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42" y="3631391"/>
            <a:ext cx="3259721" cy="9952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D54AE4-A4E0-2E40-B98D-17F2F617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58" y="3623772"/>
            <a:ext cx="3361752" cy="1024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42" y="176657"/>
            <a:ext cx="6134099" cy="716478"/>
          </a:xfrm>
        </p:spPr>
        <p:txBody>
          <a:bodyPr>
            <a:normAutofit/>
          </a:bodyPr>
          <a:lstStyle/>
          <a:p>
            <a:r>
              <a:rPr lang="en-US" sz="3200" b="1" dirty="0"/>
              <a:t>Gradient Boosting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F64E9-5139-3D45-BC15-5270DC7A13B7}"/>
              </a:ext>
            </a:extLst>
          </p:cNvPr>
          <p:cNvSpPr txBox="1"/>
          <p:nvPr/>
        </p:nvSpPr>
        <p:spPr>
          <a:xfrm>
            <a:off x="1632344" y="3331970"/>
            <a:ext cx="1695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Decision Threshold 50%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6FE6C-946F-4645-A240-AABA0933B7D7}"/>
              </a:ext>
            </a:extLst>
          </p:cNvPr>
          <p:cNvSpPr txBox="1"/>
          <p:nvPr/>
        </p:nvSpPr>
        <p:spPr>
          <a:xfrm>
            <a:off x="5379341" y="3323378"/>
            <a:ext cx="162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Decision Threshold 8%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06FBA3-8D28-9141-B2C7-19A0101962E8}"/>
              </a:ext>
            </a:extLst>
          </p:cNvPr>
          <p:cNvSpPr/>
          <p:nvPr/>
        </p:nvSpPr>
        <p:spPr>
          <a:xfrm>
            <a:off x="367246" y="1035368"/>
            <a:ext cx="7787925" cy="1691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Results (Validation Data):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50% cut-off model accuracy is 96% &gt; 93%, model learned some patterns.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 for predicting people making over $50k is 45%.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Suggested decision threshold is 8%.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updated threshold the model captures additional 43% of records making over $50k / year.</a:t>
            </a:r>
          </a:p>
          <a:p>
            <a:pPr marL="214308" indent="-214308">
              <a:lnSpc>
                <a:spcPct val="107000"/>
              </a:lnSpc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Updated threshold lowers accuracy to 88%.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F6595F-5781-5442-AB50-E9C2DE37E658}"/>
              </a:ext>
            </a:extLst>
          </p:cNvPr>
          <p:cNvSpPr/>
          <p:nvPr/>
        </p:nvSpPr>
        <p:spPr>
          <a:xfrm>
            <a:off x="2729562" y="4258270"/>
            <a:ext cx="354339" cy="1203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84EC1-5B62-AD49-A63A-606CAEEDC339}"/>
              </a:ext>
            </a:extLst>
          </p:cNvPr>
          <p:cNvSpPr/>
          <p:nvPr/>
        </p:nvSpPr>
        <p:spPr>
          <a:xfrm>
            <a:off x="292750" y="5328990"/>
            <a:ext cx="6096000" cy="108593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050" i="1" u="sng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Scoring Metrics: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% of predictions that are correct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(PPV, positive predicted value) – % positive predictions that are actually positive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(Sensitivity, true positive rate) – % positive records predicted as positive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0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 Positive Rate</a:t>
            </a:r>
            <a:r>
              <a:rPr lang="en-US" sz="1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% of negative records classified as positive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F6F459-2A6E-5548-B321-2460C77AB429}"/>
              </a:ext>
            </a:extLst>
          </p:cNvPr>
          <p:cNvSpPr/>
          <p:nvPr/>
        </p:nvSpPr>
        <p:spPr>
          <a:xfrm>
            <a:off x="2147159" y="4012590"/>
            <a:ext cx="354339" cy="120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6676D-3BD1-244B-93B0-43576AE0C2A7}"/>
              </a:ext>
            </a:extLst>
          </p:cNvPr>
          <p:cNvSpPr/>
          <p:nvPr/>
        </p:nvSpPr>
        <p:spPr>
          <a:xfrm>
            <a:off x="5920117" y="3988854"/>
            <a:ext cx="354339" cy="1203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B624F-AB9A-9D4D-B95A-C5027765429E}"/>
              </a:ext>
            </a:extLst>
          </p:cNvPr>
          <p:cNvSpPr/>
          <p:nvPr/>
        </p:nvSpPr>
        <p:spPr>
          <a:xfrm>
            <a:off x="6550978" y="4236948"/>
            <a:ext cx="354339" cy="1203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2D060-C667-054B-8F39-BB76E1E0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941" y="3624918"/>
            <a:ext cx="2971800" cy="262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DB8FD-9106-454E-8A00-539318167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841" y="1061577"/>
            <a:ext cx="2755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86" y="172717"/>
            <a:ext cx="8944230" cy="786925"/>
          </a:xfrm>
        </p:spPr>
        <p:txBody>
          <a:bodyPr>
            <a:normAutofit/>
          </a:bodyPr>
          <a:lstStyle/>
          <a:p>
            <a:r>
              <a:rPr lang="en-US" sz="3200" b="1" dirty="0"/>
              <a:t>Modeling Scoring Summary and Feature Importance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690465" y="850407"/>
            <a:ext cx="10865178" cy="38675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lvl="0" algn="ctr">
              <a:spcAft>
                <a:spcPts val="750"/>
              </a:spcAft>
            </a:pPr>
            <a:r>
              <a:rPr lang="en-US" sz="1800" b="1" dirty="0">
                <a:solidFill>
                  <a:srgbClr val="FF0000"/>
                </a:solidFill>
              </a:rPr>
              <a:t>After building the models, features are inspected for importance to decision making.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F05A5-3D5A-E34F-BF47-377DA823766E}"/>
              </a:ext>
            </a:extLst>
          </p:cNvPr>
          <p:cNvSpPr txBox="1"/>
          <p:nvPr/>
        </p:nvSpPr>
        <p:spPr>
          <a:xfrm>
            <a:off x="433686" y="1540205"/>
            <a:ext cx="10950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i="1" u="sng" dirty="0"/>
              <a:t>Scoring Summary (Test Scores in Appendix)</a:t>
            </a:r>
          </a:p>
          <a:p>
            <a:pPr algn="ctr">
              <a:spcAft>
                <a:spcPts val="750"/>
              </a:spcAft>
            </a:pPr>
            <a:r>
              <a:rPr lang="en-US" sz="1400" i="1" dirty="0"/>
              <a:t>Logistic Regression</a:t>
            </a:r>
          </a:p>
          <a:p>
            <a:pPr algn="ctr">
              <a:spcAft>
                <a:spcPts val="750"/>
              </a:spcAft>
            </a:pPr>
            <a:r>
              <a:rPr lang="en-US" sz="1400" i="1" dirty="0"/>
              <a:t>Random Forest</a:t>
            </a:r>
            <a:r>
              <a:rPr lang="en-US" sz="1400" dirty="0"/>
              <a:t> </a:t>
            </a:r>
          </a:p>
          <a:p>
            <a:pPr algn="ctr">
              <a:spcAft>
                <a:spcPts val="750"/>
              </a:spcAft>
            </a:pPr>
            <a:r>
              <a:rPr lang="en-US" sz="1400" i="1" dirty="0"/>
              <a:t>Gradient Boosting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21417E-45E4-0C4F-8E67-316D0AF28231}"/>
              </a:ext>
            </a:extLst>
          </p:cNvPr>
          <p:cNvSpPr txBox="1"/>
          <p:nvPr/>
        </p:nvSpPr>
        <p:spPr>
          <a:xfrm>
            <a:off x="435016" y="3030417"/>
            <a:ext cx="1112062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50"/>
              </a:spcAft>
            </a:pPr>
            <a:r>
              <a:rPr lang="en-US" i="1" u="sng" dirty="0"/>
              <a:t>Feature Importance Methods (used 0.5 decision threshold):</a:t>
            </a:r>
          </a:p>
          <a:p>
            <a:pPr>
              <a:spcAft>
                <a:spcPts val="750"/>
              </a:spcAft>
            </a:pPr>
            <a:r>
              <a:rPr lang="en-US" sz="1400" i="1" dirty="0"/>
              <a:t>Permutation Importance </a:t>
            </a:r>
            <a:r>
              <a:rPr lang="en-US" sz="1400" dirty="0"/>
              <a:t> </a:t>
            </a:r>
          </a:p>
          <a:p>
            <a:pPr marL="342900" indent="-342900">
              <a:spcAft>
                <a:spcPts val="750"/>
              </a:spcAft>
              <a:buFont typeface="+mj-lt"/>
              <a:buAutoNum type="arabicPeriod"/>
            </a:pPr>
            <a:r>
              <a:rPr lang="en-US" sz="1400" dirty="0"/>
              <a:t>Each feature is selected one at a time and shuffled.  </a:t>
            </a:r>
          </a:p>
          <a:p>
            <a:pPr marL="342900" indent="-342900">
              <a:spcAft>
                <a:spcPts val="750"/>
              </a:spcAft>
              <a:buFont typeface="+mj-lt"/>
              <a:buAutoNum type="arabicPeriod"/>
            </a:pPr>
            <a:r>
              <a:rPr lang="en-US" sz="1400" dirty="0"/>
              <a:t>After it’s shuffled the model is scored and the decrease in score from the original model indicates the importance of that feature.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spcAft>
                <a:spcPts val="750"/>
              </a:spcAft>
            </a:pPr>
            <a:r>
              <a:rPr lang="en-US" sz="1400" i="1" dirty="0"/>
              <a:t>Partial Dependence</a:t>
            </a:r>
            <a:r>
              <a:rPr lang="en-US" sz="1400" dirty="0"/>
              <a:t> </a:t>
            </a:r>
          </a:p>
          <a:p>
            <a:pPr marL="342900" indent="-342900">
              <a:spcAft>
                <a:spcPts val="750"/>
              </a:spcAft>
              <a:buFont typeface="+mj-lt"/>
              <a:buAutoNum type="arabicPeriod"/>
            </a:pPr>
            <a:r>
              <a:rPr lang="en-US" sz="1400" dirty="0"/>
              <a:t>Each column is held to a constant value one at a time and the rows are predicted.  </a:t>
            </a:r>
          </a:p>
          <a:p>
            <a:pPr marL="342900" indent="-342900">
              <a:spcAft>
                <a:spcPts val="750"/>
              </a:spcAft>
              <a:buFont typeface="+mj-lt"/>
              <a:buAutoNum type="arabicPeriod"/>
            </a:pPr>
            <a:r>
              <a:rPr lang="en-US" sz="1400" dirty="0"/>
              <a:t>The final result is an average of all predictions.  Partial dependence tells us how the model responds on average to changes in feature of interest. 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93AD65F-E00C-9E46-8AA7-01B5C5A5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91866"/>
              </p:ext>
            </p:extLst>
          </p:nvPr>
        </p:nvGraphicFramePr>
        <p:xfrm>
          <a:off x="4397853" y="5370729"/>
          <a:ext cx="2557170" cy="1174536"/>
        </p:xfrm>
        <a:graphic>
          <a:graphicData uri="http://schemas.openxmlformats.org/drawingml/2006/table">
            <a:tbl>
              <a:tblPr/>
              <a:tblGrid>
                <a:gridCol w="852390">
                  <a:extLst>
                    <a:ext uri="{9D8B030D-6E8A-4147-A177-3AD203B41FA5}">
                      <a16:colId xmlns:a16="http://schemas.microsoft.com/office/drawing/2014/main" val="3954907010"/>
                    </a:ext>
                  </a:extLst>
                </a:gridCol>
                <a:gridCol w="852390">
                  <a:extLst>
                    <a:ext uri="{9D8B030D-6E8A-4147-A177-3AD203B41FA5}">
                      <a16:colId xmlns:a16="http://schemas.microsoft.com/office/drawing/2014/main" val="2394992399"/>
                    </a:ext>
                  </a:extLst>
                </a:gridCol>
                <a:gridCol w="852390">
                  <a:extLst>
                    <a:ext uri="{9D8B030D-6E8A-4147-A177-3AD203B41FA5}">
                      <a16:colId xmlns:a16="http://schemas.microsoft.com/office/drawing/2014/main" val="359233017"/>
                    </a:ext>
                  </a:extLst>
                </a:gridCol>
              </a:tblGrid>
              <a:tr h="2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Adult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427508"/>
                  </a:ext>
                </a:extLst>
              </a:tr>
              <a:tr h="2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33717"/>
                  </a:ext>
                </a:extLst>
              </a:tr>
              <a:tr h="2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525015"/>
                  </a:ext>
                </a:extLst>
              </a:tr>
              <a:tr h="293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634869"/>
                  </a:ext>
                </a:extLst>
              </a:tr>
            </a:tbl>
          </a:graphicData>
        </a:graphic>
      </p:graphicFrame>
      <p:sp>
        <p:nvSpPr>
          <p:cNvPr id="3" name="5-Point Star 2">
            <a:extLst>
              <a:ext uri="{FF2B5EF4-FFF2-40B4-BE49-F238E27FC236}">
                <a16:creationId xmlns:a16="http://schemas.microsoft.com/office/drawing/2014/main" id="{8324452B-68E7-FA44-8567-338D652AB18F}"/>
              </a:ext>
            </a:extLst>
          </p:cNvPr>
          <p:cNvSpPr/>
          <p:nvPr/>
        </p:nvSpPr>
        <p:spPr>
          <a:xfrm>
            <a:off x="4649022" y="2264555"/>
            <a:ext cx="256779" cy="212943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AFFF7E9B-CDFE-9C49-AC4F-4EE6451C445E}"/>
              </a:ext>
            </a:extLst>
          </p:cNvPr>
          <p:cNvSpPr/>
          <p:nvPr/>
        </p:nvSpPr>
        <p:spPr>
          <a:xfrm>
            <a:off x="4649021" y="2559923"/>
            <a:ext cx="256779" cy="212943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2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77" y="266179"/>
            <a:ext cx="6484360" cy="879375"/>
          </a:xfrm>
        </p:spPr>
        <p:txBody>
          <a:bodyPr>
            <a:normAutofit/>
          </a:bodyPr>
          <a:lstStyle/>
          <a:p>
            <a:r>
              <a:rPr lang="en-US" sz="3200" b="1" dirty="0"/>
              <a:t>Random Forest Feature Importance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055" y="5081667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50AFE-A046-2443-8100-9404EC717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" b="5900"/>
          <a:stretch/>
        </p:blipFill>
        <p:spPr>
          <a:xfrm>
            <a:off x="205552" y="2119577"/>
            <a:ext cx="5277338" cy="37462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EE1121-E9BF-8844-848C-EBEEF5EB58BD}"/>
              </a:ext>
            </a:extLst>
          </p:cNvPr>
          <p:cNvSpPr/>
          <p:nvPr/>
        </p:nvSpPr>
        <p:spPr>
          <a:xfrm>
            <a:off x="5023889" y="4495333"/>
            <a:ext cx="154167" cy="1207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2CFF8-B1CC-C14F-8F8B-D27A96A0B2D7}"/>
              </a:ext>
            </a:extLst>
          </p:cNvPr>
          <p:cNvSpPr txBox="1"/>
          <p:nvPr/>
        </p:nvSpPr>
        <p:spPr>
          <a:xfrm>
            <a:off x="541875" y="1068363"/>
            <a:ext cx="4786848" cy="11182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i="1" u="sng" dirty="0"/>
              <a:t>Permutation Importance</a:t>
            </a:r>
          </a:p>
          <a:p>
            <a:pPr algn="ctr"/>
            <a:r>
              <a:rPr lang="en-US" sz="1400" dirty="0"/>
              <a:t>Permutation Importance ascribes importance to some features that were previously identified as uninformative (during data exploration).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CBCC64-7C89-0347-944F-DB9BEB97118A}"/>
              </a:ext>
            </a:extLst>
          </p:cNvPr>
          <p:cNvSpPr/>
          <p:nvPr/>
        </p:nvSpPr>
        <p:spPr>
          <a:xfrm>
            <a:off x="4746572" y="4501842"/>
            <a:ext cx="154167" cy="1207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049D35-BECD-314A-AD65-5EF5C12673F0}"/>
              </a:ext>
            </a:extLst>
          </p:cNvPr>
          <p:cNvSpPr/>
          <p:nvPr/>
        </p:nvSpPr>
        <p:spPr>
          <a:xfrm>
            <a:off x="6507674" y="2225963"/>
            <a:ext cx="5352531" cy="357535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C75CB-6CB2-2D46-9C0E-F4ABFE98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02" y="3232942"/>
            <a:ext cx="5065275" cy="1164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B246F-556B-BD4D-A12C-6AECD432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875" y="4362790"/>
            <a:ext cx="5065275" cy="11725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F5D950-18D6-AD46-B8BF-5773D71B7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786" y="2084375"/>
            <a:ext cx="1663473" cy="11644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E3E35E-962E-EC48-97BD-56EF04890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467" y="2067224"/>
            <a:ext cx="1579357" cy="1158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A8B0AB-F95C-6547-B658-4E32A50F5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904" y="2035898"/>
            <a:ext cx="1621221" cy="12039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9A8C55-9110-2541-9659-C42115AFD002}"/>
              </a:ext>
            </a:extLst>
          </p:cNvPr>
          <p:cNvSpPr txBox="1"/>
          <p:nvPr/>
        </p:nvSpPr>
        <p:spPr>
          <a:xfrm>
            <a:off x="6224490" y="1068363"/>
            <a:ext cx="576879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i="1" u="sng" dirty="0"/>
              <a:t>Partial Dependence </a:t>
            </a:r>
          </a:p>
          <a:p>
            <a:pPr algn="ctr"/>
            <a:r>
              <a:rPr lang="en-US" sz="1400" dirty="0"/>
              <a:t>Partial Dependence indicates that the model doesn’t respond to changes in “Year” feature.  Data exploration confirms the results of Partial Dependence.</a:t>
            </a:r>
          </a:p>
          <a:p>
            <a:pPr algn="ctr"/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358A0-C49A-C543-BB42-FFE9ED55AB38}"/>
              </a:ext>
            </a:extLst>
          </p:cNvPr>
          <p:cNvSpPr txBox="1"/>
          <p:nvPr/>
        </p:nvSpPr>
        <p:spPr>
          <a:xfrm>
            <a:off x="1503297" y="6225233"/>
            <a:ext cx="92988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Relying mainly on Partial Dependence to determine feature importance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3E331A5-DD5D-034C-978A-DF4FBAA23F19}"/>
              </a:ext>
            </a:extLst>
          </p:cNvPr>
          <p:cNvSpPr/>
          <p:nvPr/>
        </p:nvSpPr>
        <p:spPr>
          <a:xfrm rot="5400000">
            <a:off x="5652402" y="5107449"/>
            <a:ext cx="546240" cy="111239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67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77" y="266179"/>
            <a:ext cx="6484360" cy="879375"/>
          </a:xfrm>
        </p:spPr>
        <p:txBody>
          <a:bodyPr>
            <a:normAutofit/>
          </a:bodyPr>
          <a:lstStyle/>
          <a:p>
            <a:r>
              <a:rPr lang="en-US" sz="3200" b="1" dirty="0"/>
              <a:t>Gradient Boosting Feature Importance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055" y="5081667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2CFF8-B1CC-C14F-8F8B-D27A96A0B2D7}"/>
              </a:ext>
            </a:extLst>
          </p:cNvPr>
          <p:cNvSpPr txBox="1"/>
          <p:nvPr/>
        </p:nvSpPr>
        <p:spPr>
          <a:xfrm>
            <a:off x="541875" y="1068363"/>
            <a:ext cx="4786848" cy="11182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i="1" u="sng" dirty="0"/>
              <a:t>Permutation Importance</a:t>
            </a:r>
          </a:p>
          <a:p>
            <a:pPr algn="ctr"/>
            <a:r>
              <a:rPr lang="en-US" sz="1400" dirty="0"/>
              <a:t>Permutation Importance ascribes importance to some features that were previously identified as uninformative (during data exploration).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049D35-BECD-314A-AD65-5EF5C12673F0}"/>
              </a:ext>
            </a:extLst>
          </p:cNvPr>
          <p:cNvSpPr/>
          <p:nvPr/>
        </p:nvSpPr>
        <p:spPr>
          <a:xfrm>
            <a:off x="6507674" y="2225963"/>
            <a:ext cx="5352531" cy="357535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9A8C55-9110-2541-9659-C42115AFD002}"/>
              </a:ext>
            </a:extLst>
          </p:cNvPr>
          <p:cNvSpPr txBox="1"/>
          <p:nvPr/>
        </p:nvSpPr>
        <p:spPr>
          <a:xfrm>
            <a:off x="6224490" y="1068363"/>
            <a:ext cx="576879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i="1" u="sng" dirty="0"/>
              <a:t>Partial Dependence </a:t>
            </a:r>
          </a:p>
          <a:p>
            <a:pPr algn="ctr"/>
            <a:r>
              <a:rPr lang="en-US" sz="1400" dirty="0"/>
              <a:t>Partial Dependence indicates that the model doesn’t respond to changes in “Year” feature.  Data exploration confirms the results of Partial Dependence.</a:t>
            </a:r>
          </a:p>
          <a:p>
            <a:pPr algn="ctr"/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2153C9-86EB-9F41-90E6-80BCBF731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2" b="-2492"/>
          <a:stretch/>
        </p:blipFill>
        <p:spPr>
          <a:xfrm>
            <a:off x="331795" y="2183901"/>
            <a:ext cx="5085395" cy="39941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FEE8AF3-2139-CF46-B93F-3BDBD59FA0CB}"/>
              </a:ext>
            </a:extLst>
          </p:cNvPr>
          <p:cNvSpPr/>
          <p:nvPr/>
        </p:nvSpPr>
        <p:spPr>
          <a:xfrm>
            <a:off x="4627809" y="4497844"/>
            <a:ext cx="394894" cy="1207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BF65EA-5AB3-9447-A0C4-018415B4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07" y="4613254"/>
            <a:ext cx="5177003" cy="1227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2E43F4-E8B6-5B46-B177-50C72F91D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910" y="3485626"/>
            <a:ext cx="1579747" cy="11317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FB4E76-105C-474E-876B-B15F79D66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024" y="3446835"/>
            <a:ext cx="1743739" cy="11664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949F22-46C9-D545-B810-73BC6EDF5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725" y="3433914"/>
            <a:ext cx="1688793" cy="11182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60D863-7A16-664F-8E13-610D1BC6E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1866" y="2260705"/>
            <a:ext cx="4924882" cy="1166419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5E72CD48-80C7-9F4A-AE5E-57B06A0DBE00}"/>
              </a:ext>
            </a:extLst>
          </p:cNvPr>
          <p:cNvSpPr/>
          <p:nvPr/>
        </p:nvSpPr>
        <p:spPr>
          <a:xfrm rot="5400000">
            <a:off x="5645642" y="5161542"/>
            <a:ext cx="546240" cy="111239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94785-1ACB-C745-9DA3-B79DB5C950AA}"/>
              </a:ext>
            </a:extLst>
          </p:cNvPr>
          <p:cNvSpPr txBox="1"/>
          <p:nvPr/>
        </p:nvSpPr>
        <p:spPr>
          <a:xfrm>
            <a:off x="1503297" y="6112499"/>
            <a:ext cx="92988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Relying mainly on Partial Dependence to determine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46401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10" y="365648"/>
            <a:ext cx="6134099" cy="452382"/>
          </a:xfrm>
        </p:spPr>
        <p:txBody>
          <a:bodyPr>
            <a:no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C7E95-0715-D54E-9DCF-3FC963C4E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13" y="1073888"/>
            <a:ext cx="8938657" cy="336828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Data Overview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Exploratory Data Analysis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Feature Selection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Data Modeling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Results / Improvements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Appendix – supplemental material (plots, algorithms used)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9999" y="5624514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0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995-3E8A-BF4F-8BCE-93AD7C65E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100" y="1661278"/>
            <a:ext cx="6477805" cy="1963916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Results / Improvements</a:t>
            </a:r>
          </a:p>
        </p:txBody>
      </p:sp>
    </p:spTree>
    <p:extLst>
      <p:ext uri="{BB962C8B-B14F-4D97-AF65-F5344CB8AC3E}">
        <p14:creationId xmlns:p14="http://schemas.microsoft.com/office/powerpoint/2010/main" val="140899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88" y="162931"/>
            <a:ext cx="6134099" cy="815580"/>
          </a:xfrm>
        </p:spPr>
        <p:txBody>
          <a:bodyPr>
            <a:normAutofit/>
          </a:bodyPr>
          <a:lstStyle/>
          <a:p>
            <a:r>
              <a:rPr lang="en-US" sz="3200" b="1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9999" y="5624514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34F4F3-4E67-3A4A-86BC-F24098ED2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99818"/>
              </p:ext>
            </p:extLst>
          </p:nvPr>
        </p:nvGraphicFramePr>
        <p:xfrm>
          <a:off x="3576081" y="3544439"/>
          <a:ext cx="5039833" cy="2673242"/>
        </p:xfrm>
        <a:graphic>
          <a:graphicData uri="http://schemas.openxmlformats.org/drawingml/2006/table">
            <a:tbl>
              <a:tblPr/>
              <a:tblGrid>
                <a:gridCol w="1935588">
                  <a:extLst>
                    <a:ext uri="{9D8B030D-6E8A-4147-A177-3AD203B41FA5}">
                      <a16:colId xmlns:a16="http://schemas.microsoft.com/office/drawing/2014/main" val="733354085"/>
                    </a:ext>
                  </a:extLst>
                </a:gridCol>
                <a:gridCol w="3104245">
                  <a:extLst>
                    <a:ext uri="{9D8B030D-6E8A-4147-A177-3AD203B41FA5}">
                      <a16:colId xmlns:a16="http://schemas.microsoft.com/office/drawing/2014/main" val="280921184"/>
                    </a:ext>
                  </a:extLst>
                </a:gridCol>
              </a:tblGrid>
              <a:tr h="2056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7144" marR="7144" marT="71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Gradient Boosting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605771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Capital Gains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Capital Gains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561632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Dividents from Stocks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Dividends from Stocks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1926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Wage per Hour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Wage per Hour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0290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671860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Capital Losses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Capital Losses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466641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Weeks Worked in Year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Weeks Worked in Year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77344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Tax Filter Status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24072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Industry Code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68623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Occupation Code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Detailed Household and Family Stats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42462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Industry Code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988747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Class of Worker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599881"/>
                  </a:ext>
                </a:extLst>
              </a:tr>
              <a:tr h="205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Occupation Code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9564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F9082B5-10C8-8446-8FC5-4C62BBDC11A4}"/>
              </a:ext>
            </a:extLst>
          </p:cNvPr>
          <p:cNvSpPr txBox="1"/>
          <p:nvPr/>
        </p:nvSpPr>
        <p:spPr>
          <a:xfrm>
            <a:off x="582529" y="1483103"/>
            <a:ext cx="11088032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i="1" u="sng" dirty="0"/>
              <a:t>Feature Importance Summary:</a:t>
            </a:r>
          </a:p>
          <a:p>
            <a:pPr marL="214308" indent="-214308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Permutation importance was omitted due to unexpected results.  </a:t>
            </a:r>
          </a:p>
          <a:p>
            <a:pPr marL="214308" indent="-214308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Partial dependence was used as the main metric for feature importance.</a:t>
            </a:r>
          </a:p>
          <a:p>
            <a:pPr marL="214308" indent="-214308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Majority of the features between 2 models are the same.  Features in blue are addition from Gradient Boosting.</a:t>
            </a:r>
          </a:p>
          <a:p>
            <a:pPr marL="214308" indent="-214308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Gradient Boosting is picked for final list of the most important characteristics.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5EBC2-67D3-384A-ABEE-20493031B3C3}"/>
              </a:ext>
            </a:extLst>
          </p:cNvPr>
          <p:cNvSpPr txBox="1"/>
          <p:nvPr/>
        </p:nvSpPr>
        <p:spPr>
          <a:xfrm>
            <a:off x="4929387" y="3244357"/>
            <a:ext cx="19929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Important Characteristics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9316CA-EC79-E444-9557-1DA9837D9260}"/>
              </a:ext>
            </a:extLst>
          </p:cNvPr>
          <p:cNvSpPr/>
          <p:nvPr/>
        </p:nvSpPr>
        <p:spPr>
          <a:xfrm>
            <a:off x="582529" y="863003"/>
            <a:ext cx="11026941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spcAft>
                <a:spcPts val="150"/>
              </a:spcAft>
            </a:pPr>
            <a:r>
              <a:rPr lang="en-US" sz="1600" dirty="0">
                <a:solidFill>
                  <a:srgbClr val="FF0000"/>
                </a:solidFill>
              </a:rPr>
              <a:t>Characteristics under Gradient Boosting column have the biggest impact on determining if person’s income exceeds $50,000 / year.</a:t>
            </a:r>
          </a:p>
        </p:txBody>
      </p:sp>
    </p:spTree>
    <p:extLst>
      <p:ext uri="{BB962C8B-B14F-4D97-AF65-F5344CB8AC3E}">
        <p14:creationId xmlns:p14="http://schemas.microsoft.com/office/powerpoint/2010/main" val="388104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88" y="162931"/>
            <a:ext cx="6134099" cy="815580"/>
          </a:xfrm>
        </p:spPr>
        <p:txBody>
          <a:bodyPr>
            <a:normAutofit/>
          </a:bodyPr>
          <a:lstStyle/>
          <a:p>
            <a:r>
              <a:rPr lang="en-US" sz="3200" b="1" dirty="0"/>
              <a:t>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9999" y="5624514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D28B6-6259-FF47-8583-108279A75AC8}"/>
              </a:ext>
            </a:extLst>
          </p:cNvPr>
          <p:cNvSpPr txBox="1"/>
          <p:nvPr/>
        </p:nvSpPr>
        <p:spPr>
          <a:xfrm>
            <a:off x="511068" y="1105478"/>
            <a:ext cx="10712252" cy="22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lnSpc>
                <a:spcPct val="150000"/>
              </a:lnSpc>
              <a:buFontTx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Improve feature selection, some correlated columns were still present.</a:t>
            </a:r>
          </a:p>
          <a:p>
            <a:pPr marL="257168" indent="-257168">
              <a:lnSpc>
                <a:spcPct val="150000"/>
              </a:lnSpc>
              <a:buFontTx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Spend more time tuning the models.  Random Forest could benefit from more estimators.</a:t>
            </a:r>
          </a:p>
          <a:p>
            <a:pPr marL="257168" indent="-257168">
              <a:lnSpc>
                <a:spcPct val="150000"/>
              </a:lnSpc>
              <a:buFontTx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Use L1 regulation for Logistic Regression to exclude unimportant columns.</a:t>
            </a:r>
          </a:p>
          <a:p>
            <a:pPr marL="257168" indent="-257168">
              <a:lnSpc>
                <a:spcPct val="150000"/>
              </a:lnSpc>
              <a:buFontTx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Expand Logistic Regression with polynomials, some features couldn’t be separated with a straight line.</a:t>
            </a:r>
          </a:p>
          <a:p>
            <a:pPr marL="257168" indent="-257168">
              <a:lnSpc>
                <a:spcPct val="150000"/>
              </a:lnSpc>
              <a:buFontTx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Try PCA on numeric columns to remove correlation.</a:t>
            </a:r>
          </a:p>
          <a:p>
            <a:pPr marL="257168" indent="-257168">
              <a:lnSpc>
                <a:spcPct val="150000"/>
              </a:lnSpc>
              <a:buFontTx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Improve mapping between tables in provided data set (if possible).</a:t>
            </a:r>
          </a:p>
        </p:txBody>
      </p:sp>
    </p:spTree>
    <p:extLst>
      <p:ext uri="{BB962C8B-B14F-4D97-AF65-F5344CB8AC3E}">
        <p14:creationId xmlns:p14="http://schemas.microsoft.com/office/powerpoint/2010/main" val="8886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995-3E8A-BF4F-8BCE-93AD7C65E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100" y="1661278"/>
            <a:ext cx="6477805" cy="1963916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051934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1" y="170122"/>
            <a:ext cx="6631583" cy="531628"/>
          </a:xfrm>
        </p:spPr>
        <p:txBody>
          <a:bodyPr>
            <a:normAutofit/>
          </a:bodyPr>
          <a:lstStyle/>
          <a:p>
            <a:r>
              <a:rPr lang="en-US" sz="3200" b="1" dirty="0"/>
              <a:t>Continuous Column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48957-1A23-A54B-A549-29FE9020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04" y="549239"/>
            <a:ext cx="4161758" cy="591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CE76E-07AC-2146-B81F-3D5AF6EF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25" y="640965"/>
            <a:ext cx="6320461" cy="58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8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B4A3B-0DA0-F145-AA6A-7B50250A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8" y="701750"/>
            <a:ext cx="3872879" cy="5683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1AB79-3BA7-C344-9209-C1543A62B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044" y="701749"/>
            <a:ext cx="3859440" cy="5762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96D92-B6E6-8D4A-A75F-19839CAC9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917" y="701749"/>
            <a:ext cx="3576586" cy="25624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FFDF54-7251-244B-A5B9-D5B1C89FCF71}"/>
              </a:ext>
            </a:extLst>
          </p:cNvPr>
          <p:cNvSpPr txBox="1">
            <a:spLocks/>
          </p:cNvSpPr>
          <p:nvPr/>
        </p:nvSpPr>
        <p:spPr>
          <a:xfrm>
            <a:off x="212651" y="170122"/>
            <a:ext cx="6631583" cy="531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Categorical Column Analysis</a:t>
            </a:r>
          </a:p>
        </p:txBody>
      </p:sp>
    </p:spTree>
    <p:extLst>
      <p:ext uri="{BB962C8B-B14F-4D97-AF65-F5344CB8AC3E}">
        <p14:creationId xmlns:p14="http://schemas.microsoft.com/office/powerpoint/2010/main" val="1629475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ECE3D0-C035-A940-8668-6E5BC0F1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1484"/>
            <a:ext cx="5201313" cy="49135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DA1C94-E4A2-624B-9ECD-7EE6CFEB1685}"/>
              </a:ext>
            </a:extLst>
          </p:cNvPr>
          <p:cNvSpPr txBox="1">
            <a:spLocks/>
          </p:cNvSpPr>
          <p:nvPr/>
        </p:nvSpPr>
        <p:spPr>
          <a:xfrm>
            <a:off x="212651" y="170122"/>
            <a:ext cx="10738884" cy="108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Categorical Similar / Uninformative Columns Analysis</a:t>
            </a:r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161FF-E0C1-3E4F-A258-8E9CCE4B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77" y="1251484"/>
            <a:ext cx="4018216" cy="491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9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26" y="323696"/>
            <a:ext cx="6134099" cy="765077"/>
          </a:xfrm>
        </p:spPr>
        <p:txBody>
          <a:bodyPr>
            <a:normAutofit/>
          </a:bodyPr>
          <a:lstStyle/>
          <a:p>
            <a:r>
              <a:rPr lang="en-US" sz="3200" b="1" dirty="0"/>
              <a:t>Logistic 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CAA85-601C-C347-BC46-27F65F64296F}"/>
              </a:ext>
            </a:extLst>
          </p:cNvPr>
          <p:cNvSpPr txBox="1"/>
          <p:nvPr/>
        </p:nvSpPr>
        <p:spPr>
          <a:xfrm>
            <a:off x="900400" y="1175600"/>
            <a:ext cx="4668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Algorithms Used</a:t>
            </a:r>
          </a:p>
          <a:p>
            <a:pPr marL="257168" indent="-257168">
              <a:buFont typeface="+mj-lt"/>
              <a:buAutoNum type="arabicPeriod"/>
            </a:pPr>
            <a:r>
              <a:rPr lang="en-US" sz="1200" dirty="0"/>
              <a:t>Column Transformer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US" sz="1200" dirty="0"/>
              <a:t>Simple Imputer – on categorical values, fill with ‘NA’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US" sz="1200" dirty="0"/>
              <a:t>Standard Scaler - continuous columns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US" sz="1200" dirty="0"/>
              <a:t>One Hot Encoder – categorical with &lt;10 unique values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US" sz="1200" dirty="0"/>
              <a:t>Target Encoder – rest of categorical columns</a:t>
            </a:r>
          </a:p>
          <a:p>
            <a:pPr marL="257168" indent="-257168">
              <a:buFont typeface="+mj-lt"/>
              <a:buAutoNum type="arabicPeriod"/>
            </a:pPr>
            <a:r>
              <a:rPr lang="en-US" sz="1200" dirty="0"/>
              <a:t>Tuned the model with </a:t>
            </a:r>
            <a:r>
              <a:rPr lang="en-US" sz="1200" dirty="0" err="1"/>
              <a:t>Multifidelity</a:t>
            </a:r>
            <a:r>
              <a:rPr lang="en-US" sz="1200" dirty="0"/>
              <a:t> and Bayes methods.  Picked the one that resulted in the best CV score.</a:t>
            </a:r>
          </a:p>
          <a:p>
            <a:pPr marL="257168" indent="-257168">
              <a:buFont typeface="+mj-lt"/>
              <a:buAutoNum type="arabicPeriod"/>
            </a:pPr>
            <a:endParaRPr lang="en-US" sz="1200" dirty="0"/>
          </a:p>
          <a:p>
            <a:r>
              <a:rPr lang="en-US" sz="1200" b="1" dirty="0"/>
              <a:t>Selected Parameters: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Penalty – </a:t>
            </a:r>
            <a:r>
              <a:rPr lang="en-US" sz="1200" dirty="0" err="1"/>
              <a:t>ElasticNet</a:t>
            </a:r>
            <a:endParaRPr lang="en-US" sz="1200" dirty="0"/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Solver – saga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C = 0.43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L1 ratio = 0.1</a:t>
            </a:r>
          </a:p>
          <a:p>
            <a:endParaRPr lang="en-US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F0307-662B-3240-8822-CBADB832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92" y="3939911"/>
            <a:ext cx="2696151" cy="2064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AC49C-4FAB-6D48-BC5F-0483665FFA38}"/>
              </a:ext>
            </a:extLst>
          </p:cNvPr>
          <p:cNvSpPr txBox="1"/>
          <p:nvPr/>
        </p:nvSpPr>
        <p:spPr>
          <a:xfrm>
            <a:off x="4039738" y="6062262"/>
            <a:ext cx="168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MF Tuning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297B5-38F5-1048-A7DF-D2ED9D8E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366" y="1350592"/>
            <a:ext cx="4135986" cy="4624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EF705-1674-584C-8136-12C65D8ECBF4}"/>
              </a:ext>
            </a:extLst>
          </p:cNvPr>
          <p:cNvSpPr txBox="1"/>
          <p:nvPr/>
        </p:nvSpPr>
        <p:spPr>
          <a:xfrm>
            <a:off x="8832839" y="874934"/>
            <a:ext cx="206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Validation Scores</a:t>
            </a:r>
          </a:p>
        </p:txBody>
      </p:sp>
    </p:spTree>
    <p:extLst>
      <p:ext uri="{BB962C8B-B14F-4D97-AF65-F5344CB8AC3E}">
        <p14:creationId xmlns:p14="http://schemas.microsoft.com/office/powerpoint/2010/main" val="2924023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70" y="244549"/>
            <a:ext cx="6440197" cy="945830"/>
          </a:xfrm>
        </p:spPr>
        <p:txBody>
          <a:bodyPr>
            <a:normAutofit/>
          </a:bodyPr>
          <a:lstStyle/>
          <a:p>
            <a:r>
              <a:rPr lang="en-US" sz="3200" b="1" dirty="0"/>
              <a:t>Random Forest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CAA85-601C-C347-BC46-27F65F64296F}"/>
              </a:ext>
            </a:extLst>
          </p:cNvPr>
          <p:cNvSpPr txBox="1"/>
          <p:nvPr/>
        </p:nvSpPr>
        <p:spPr>
          <a:xfrm>
            <a:off x="656971" y="1120676"/>
            <a:ext cx="4668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Algorithms Used</a:t>
            </a:r>
          </a:p>
          <a:p>
            <a:pPr marL="257168" indent="-257168">
              <a:buFont typeface="+mj-lt"/>
              <a:buAutoNum type="arabicPeriod"/>
            </a:pPr>
            <a:r>
              <a:rPr lang="en-US" sz="1200" dirty="0"/>
              <a:t>Column Transformer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US" sz="1200" dirty="0"/>
              <a:t>Simple Imputer – on categorical values, fill with ‘NA’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US" sz="1200" dirty="0"/>
              <a:t>Target Encoder – rest of categorical columns</a:t>
            </a:r>
          </a:p>
          <a:p>
            <a:pPr marL="257168" indent="-257168">
              <a:buFont typeface="+mj-lt"/>
              <a:buAutoNum type="arabicPeriod"/>
            </a:pPr>
            <a:r>
              <a:rPr lang="en-US" sz="1200" dirty="0"/>
              <a:t>Tuned the model for number of trees and max features selected utilizing warm start to accelerate computations.</a:t>
            </a:r>
          </a:p>
          <a:p>
            <a:pPr marL="257168" indent="-257168">
              <a:buFont typeface="+mj-lt"/>
              <a:buAutoNum type="arabicPeriod"/>
            </a:pPr>
            <a:endParaRPr lang="en-US" sz="1200" dirty="0"/>
          </a:p>
          <a:p>
            <a:r>
              <a:rPr lang="en-US" sz="1200" b="1" dirty="0"/>
              <a:t>Selected Parameters: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Estimators = 300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Max features = 25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Max depth = 10</a:t>
            </a:r>
          </a:p>
          <a:p>
            <a:endParaRPr lang="en-US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7A47D-1CB7-6740-B29A-1E2521F1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438" y="3870250"/>
            <a:ext cx="2844995" cy="1901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E1062-7E54-3943-A740-96BD6F896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46" y="3912781"/>
            <a:ext cx="2755301" cy="190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0ACAF-1BAA-B24A-90DB-2463E77DD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704" y="1439078"/>
            <a:ext cx="3902664" cy="4467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E3C9C-86F7-DE4C-89C5-7B0FA7D7F01E}"/>
              </a:ext>
            </a:extLst>
          </p:cNvPr>
          <p:cNvSpPr txBox="1"/>
          <p:nvPr/>
        </p:nvSpPr>
        <p:spPr>
          <a:xfrm>
            <a:off x="8909710" y="910089"/>
            <a:ext cx="1116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Test Scores</a:t>
            </a:r>
          </a:p>
        </p:txBody>
      </p:sp>
    </p:spTree>
    <p:extLst>
      <p:ext uri="{BB962C8B-B14F-4D97-AF65-F5344CB8AC3E}">
        <p14:creationId xmlns:p14="http://schemas.microsoft.com/office/powerpoint/2010/main" val="1882285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148855"/>
            <a:ext cx="6472095" cy="499731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Random Forest Partial 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44C09-F555-6043-AE09-7066AECA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205" y="681833"/>
            <a:ext cx="6985590" cy="581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11" y="195144"/>
            <a:ext cx="7471767" cy="801014"/>
          </a:xfrm>
        </p:spPr>
        <p:txBody>
          <a:bodyPr>
            <a:normAutofit/>
          </a:bodyPr>
          <a:lstStyle/>
          <a:p>
            <a:r>
              <a:rPr lang="en-US" sz="3200" b="1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C7E95-0715-D54E-9DCF-3FC963C4E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82" y="959642"/>
            <a:ext cx="10983433" cy="55664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i="1" u="sng" dirty="0"/>
              <a:t>Data Summary: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1200" dirty="0"/>
              <a:t>Current Population Survey (CPS) is the government data source that contains information regarding employment within the US and was provided as the main data source.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1200" dirty="0"/>
              <a:t>Data from years 94 – 95 was combined with Annual Social and Economic (ASEC) Supplement to expand the data set and bring in additional information.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1200" dirty="0"/>
              <a:t>Final dataset is a conglomerate of 4 tables: CPS, House, Family and Personal tables.</a:t>
            </a:r>
            <a:endParaRPr lang="en-US" b="1" dirty="0"/>
          </a:p>
          <a:p>
            <a:pPr marL="0" indent="0">
              <a:buNone/>
            </a:pPr>
            <a:r>
              <a:rPr lang="en-US" sz="2000" i="1" u="sng" dirty="0"/>
              <a:t>Problem Statement:</a:t>
            </a:r>
          </a:p>
          <a:p>
            <a:pPr marL="0" indent="0">
              <a:buNone/>
            </a:pPr>
            <a:r>
              <a:rPr lang="en-US" sz="1600" i="1" dirty="0"/>
              <a:t>Identify characteristics that are associated with a person making more or less than $50,000 per year.</a:t>
            </a:r>
          </a:p>
          <a:p>
            <a:pPr marL="0" indent="0">
              <a:buNone/>
            </a:pPr>
            <a:r>
              <a:rPr lang="en-US" sz="2000" i="1" u="sng" dirty="0">
                <a:solidFill>
                  <a:prstClr val="black"/>
                </a:solidFill>
              </a:rPr>
              <a:t>Methods: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1200" dirty="0">
                <a:solidFill>
                  <a:prstClr val="black"/>
                </a:solidFill>
              </a:rPr>
              <a:t>Data Exploration – analyze the data to get an intuition for which columns provide information.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1200" dirty="0"/>
              <a:t>Feature Selection – explore correlations between columns and exclude any columns that provide similar information.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1200" dirty="0"/>
              <a:t>Data Modeling – build and tune the model that classifies each row as &gt;$50k or &lt;$50k.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1200" dirty="0"/>
              <a:t>Feature Importance – inspect which columns are most important to model’s decision making.</a:t>
            </a:r>
          </a:p>
          <a:p>
            <a:pPr marL="0" indent="0">
              <a:buNone/>
            </a:pPr>
            <a:r>
              <a:rPr lang="en-US" sz="2000" i="1" u="sng" dirty="0">
                <a:solidFill>
                  <a:prstClr val="black"/>
                </a:solidFill>
              </a:rPr>
              <a:t>Results:</a:t>
            </a:r>
          </a:p>
          <a:p>
            <a:pPr marL="0" indent="0">
              <a:buNone/>
            </a:pPr>
            <a:r>
              <a:rPr lang="en-US" sz="1600" i="1" dirty="0">
                <a:solidFill>
                  <a:prstClr val="black"/>
                </a:solidFill>
              </a:rPr>
              <a:t>Characteristics shown below have the biggest impact on determining if a person makes over $50,000 / year.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9999" y="5624514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1635EF-1767-2647-863F-F6F9EA3E3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630824"/>
              </p:ext>
            </p:extLst>
          </p:nvPr>
        </p:nvGraphicFramePr>
        <p:xfrm>
          <a:off x="9768992" y="4248293"/>
          <a:ext cx="1818723" cy="2066928"/>
        </p:xfrm>
        <a:graphic>
          <a:graphicData uri="http://schemas.openxmlformats.org/drawingml/2006/table">
            <a:tbl>
              <a:tblPr/>
              <a:tblGrid>
                <a:gridCol w="1818723">
                  <a:extLst>
                    <a:ext uri="{9D8B030D-6E8A-4147-A177-3AD203B41FA5}">
                      <a16:colId xmlns:a16="http://schemas.microsoft.com/office/drawing/2014/main" val="895648714"/>
                    </a:ext>
                  </a:extLst>
                </a:gridCol>
              </a:tblGrid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Capital Gains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993722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Dividends from Stocks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972577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Wage per Hour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950344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224562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Capital Losses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735343"/>
                  </a:ext>
                </a:extLst>
              </a:tr>
              <a:tr h="1471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Weeks Worked in Year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22025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Tax Filter Status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253667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122981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Detailed Household and Family Stats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095299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Industry Code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26297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Class of Worker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705397"/>
                  </a:ext>
                </a:extLst>
              </a:tr>
              <a:tr h="1515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Occupation Code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676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070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28" y="287079"/>
            <a:ext cx="6134099" cy="48909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Gradient Boosting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CAA85-601C-C347-BC46-27F65F64296F}"/>
              </a:ext>
            </a:extLst>
          </p:cNvPr>
          <p:cNvSpPr txBox="1"/>
          <p:nvPr/>
        </p:nvSpPr>
        <p:spPr>
          <a:xfrm>
            <a:off x="625073" y="976291"/>
            <a:ext cx="466817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Algorithms Used</a:t>
            </a:r>
          </a:p>
          <a:p>
            <a:pPr marL="257168" indent="-257168">
              <a:buFont typeface="+mj-lt"/>
              <a:buAutoNum type="arabicPeriod"/>
            </a:pPr>
            <a:r>
              <a:rPr lang="en-US" sz="1200" dirty="0"/>
              <a:t>Column Transformer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US" sz="1200" dirty="0"/>
              <a:t>Simple Imputer – on categorical values, fill with ‘NA’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US" sz="1200" dirty="0"/>
              <a:t>Target Encoder – rest of categorical columns</a:t>
            </a:r>
          </a:p>
          <a:p>
            <a:pPr marL="257168" indent="-257168">
              <a:buFont typeface="+mj-lt"/>
              <a:buAutoNum type="arabicPeriod"/>
            </a:pPr>
            <a:r>
              <a:rPr lang="en-US" sz="1200" dirty="0"/>
              <a:t>Tuned the model for number of iterations utilizing warm start to accelerate computations.</a:t>
            </a:r>
          </a:p>
          <a:p>
            <a:pPr marL="257168" indent="-257168">
              <a:buFont typeface="+mj-lt"/>
              <a:buAutoNum type="arabicPeriod"/>
            </a:pPr>
            <a:endParaRPr lang="en-US" sz="1200" dirty="0"/>
          </a:p>
          <a:p>
            <a:r>
              <a:rPr lang="en-US" sz="1200" b="1" dirty="0"/>
              <a:t>Selected Parameters: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Estimators = 300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Learning rate = 0.1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N iterations without change = 5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sz="1200" dirty="0"/>
              <a:t>Max iterations = 600</a:t>
            </a:r>
          </a:p>
          <a:p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E3C9C-86F7-DE4C-89C5-7B0FA7D7F01E}"/>
              </a:ext>
            </a:extLst>
          </p:cNvPr>
          <p:cNvSpPr txBox="1"/>
          <p:nvPr/>
        </p:nvSpPr>
        <p:spPr>
          <a:xfrm>
            <a:off x="8714444" y="807014"/>
            <a:ext cx="1116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Test 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F80A3-F2DB-1942-9B26-242385D5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99" y="1308653"/>
            <a:ext cx="4149513" cy="4659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280F1-AD94-5F40-8327-6BC2D8E2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39" y="3756149"/>
            <a:ext cx="3286865" cy="22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80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23" y="265814"/>
            <a:ext cx="7072898" cy="698122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Gradient Boosting Partial Dependence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0C1C8-3D6F-8847-8080-11798FD2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72" y="963936"/>
            <a:ext cx="7024565" cy="58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995-3E8A-BF4F-8BCE-93AD7C65E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100" y="1661278"/>
            <a:ext cx="6477805" cy="1963916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04051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09" y="163143"/>
            <a:ext cx="8607531" cy="736671"/>
          </a:xfrm>
        </p:spPr>
        <p:txBody>
          <a:bodyPr>
            <a:normAutofit/>
          </a:bodyPr>
          <a:lstStyle/>
          <a:p>
            <a:r>
              <a:rPr lang="en-US" sz="3200" b="1" dirty="0"/>
              <a:t>Data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9999" y="5624514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DED3F-13FB-9644-B034-7717BAA2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688" y="620966"/>
            <a:ext cx="3065294" cy="3736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2293C-CCB0-DE4C-83EF-FD8357B4E1A5}"/>
              </a:ext>
            </a:extLst>
          </p:cNvPr>
          <p:cNvSpPr txBox="1"/>
          <p:nvPr/>
        </p:nvSpPr>
        <p:spPr>
          <a:xfrm>
            <a:off x="646339" y="899814"/>
            <a:ext cx="6605066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i="1" u="sng" dirty="0"/>
              <a:t>Data Structure:</a:t>
            </a:r>
          </a:p>
          <a:p>
            <a:pPr marL="214308" indent="-214308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Data file is split into training and testing sets.  Provided with 2 separate files.</a:t>
            </a:r>
          </a:p>
          <a:p>
            <a:pPr marL="214308" indent="-214308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Training set contains 200k records and test set has 100k.</a:t>
            </a:r>
          </a:p>
          <a:p>
            <a:pPr marL="214308" indent="-214308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Columns highlighted in red are missing majority of the values and are excluded from the analysis.</a:t>
            </a:r>
          </a:p>
          <a:p>
            <a:pPr marL="214308" indent="-214308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Target is extremely imbalanced, 93.8% of records make less than $50k.  If model accuracy exceed 93.8% then model was able to learn something.</a:t>
            </a:r>
          </a:p>
          <a:p>
            <a:pPr marL="214308" indent="-214308"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70C0"/>
              </a:solidFill>
            </a:endParaRPr>
          </a:p>
          <a:p>
            <a:pPr marL="214308" indent="-214308"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70C0"/>
              </a:solidFill>
            </a:endParaRPr>
          </a:p>
          <a:p>
            <a:pPr marL="214308" indent="-214308"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70C0"/>
              </a:solidFill>
            </a:endParaRPr>
          </a:p>
          <a:p>
            <a:pPr>
              <a:spcBef>
                <a:spcPts val="750"/>
              </a:spcBef>
            </a:pPr>
            <a:r>
              <a:rPr lang="en-US" i="1" u="sng" dirty="0"/>
              <a:t>Glossary:</a:t>
            </a:r>
            <a:endParaRPr lang="en-US" sz="1400" i="1" u="sng" dirty="0"/>
          </a:p>
          <a:p>
            <a:pPr marL="171450"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Feature – column used to make predictions</a:t>
            </a:r>
          </a:p>
          <a:p>
            <a:pPr marL="171450"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Continuous Features – numerical columns</a:t>
            </a:r>
          </a:p>
          <a:p>
            <a:pPr marL="171450"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Categorical Features – text and category columns</a:t>
            </a:r>
          </a:p>
          <a:p>
            <a:pPr marL="171450"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Target – what we are trying to predict</a:t>
            </a:r>
          </a:p>
          <a:p>
            <a:pPr marL="171450"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Negative Class (0) – people making &lt; $50k / year</a:t>
            </a:r>
          </a:p>
          <a:p>
            <a:pPr marL="171450" indent="-17145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Positive Class (1) – people making &gt; $50k / year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014A0-662E-8F41-A67B-3C26D3BF4241}"/>
              </a:ext>
            </a:extLst>
          </p:cNvPr>
          <p:cNvSpPr/>
          <p:nvPr/>
        </p:nvSpPr>
        <p:spPr>
          <a:xfrm>
            <a:off x="7415701" y="2957177"/>
            <a:ext cx="3032154" cy="2551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E1DE84-B6D5-B646-B2F1-2667F33A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463" y="4552919"/>
            <a:ext cx="3065295" cy="214193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D0C528-F1E2-EB43-928C-1F0F65830B42}"/>
              </a:ext>
            </a:extLst>
          </p:cNvPr>
          <p:cNvSpPr/>
          <p:nvPr/>
        </p:nvSpPr>
        <p:spPr>
          <a:xfrm>
            <a:off x="7414463" y="3286625"/>
            <a:ext cx="3032154" cy="1118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4359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86" y="206097"/>
            <a:ext cx="6134099" cy="691492"/>
          </a:xfrm>
        </p:spPr>
        <p:txBody>
          <a:bodyPr>
            <a:normAutofit/>
          </a:bodyPr>
          <a:lstStyle/>
          <a:p>
            <a:r>
              <a:rPr lang="en-US" sz="3200" b="1" dirty="0"/>
              <a:t>Models Considered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9999" y="5624514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04983-BB75-F94B-A128-C18E89C35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194" y="1526935"/>
            <a:ext cx="2251291" cy="1811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D891EA-3988-EC44-9DB3-B1D035AF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60" y="1541766"/>
            <a:ext cx="2507221" cy="1733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A891B-8851-FA44-AF90-647D2631DB5E}"/>
              </a:ext>
            </a:extLst>
          </p:cNvPr>
          <p:cNvSpPr txBox="1"/>
          <p:nvPr/>
        </p:nvSpPr>
        <p:spPr>
          <a:xfrm>
            <a:off x="1389153" y="1200801"/>
            <a:ext cx="1751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Logistic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A89DC5-9D72-0448-8662-51D0CE210E41}"/>
              </a:ext>
            </a:extLst>
          </p:cNvPr>
          <p:cNvSpPr txBox="1"/>
          <p:nvPr/>
        </p:nvSpPr>
        <p:spPr>
          <a:xfrm>
            <a:off x="4592567" y="1224097"/>
            <a:ext cx="1448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Random Forest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7DBCA-BBDC-C746-9325-50898309075B}"/>
              </a:ext>
            </a:extLst>
          </p:cNvPr>
          <p:cNvSpPr txBox="1"/>
          <p:nvPr/>
        </p:nvSpPr>
        <p:spPr>
          <a:xfrm>
            <a:off x="8709041" y="1251011"/>
            <a:ext cx="1684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Gradient Boosting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926BFC-18EA-EA47-A362-8BC77101E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88" y="1602220"/>
            <a:ext cx="5081126" cy="12721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BF3411-793F-054D-8EA1-CF30AC406FCE}"/>
              </a:ext>
            </a:extLst>
          </p:cNvPr>
          <p:cNvSpPr txBox="1"/>
          <p:nvPr/>
        </p:nvSpPr>
        <p:spPr>
          <a:xfrm>
            <a:off x="351456" y="6212469"/>
            <a:ext cx="3720890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b="1" dirty="0"/>
              <a:t>***Visualizations on this slide are from Intro to Machine Learning by Andreas Muller</a:t>
            </a:r>
          </a:p>
          <a:p>
            <a:r>
              <a:rPr lang="en-US" sz="788" b="1" dirty="0"/>
              <a:t>***Model tuning is in appendix, shown next are results after tuning the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F05A5-3D5A-E34F-BF47-377DA823766E}"/>
              </a:ext>
            </a:extLst>
          </p:cNvPr>
          <p:cNvSpPr txBox="1"/>
          <p:nvPr/>
        </p:nvSpPr>
        <p:spPr>
          <a:xfrm>
            <a:off x="1954772" y="4509139"/>
            <a:ext cx="84047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i="1" u="sng" dirty="0"/>
              <a:t>Decision Making Process:</a:t>
            </a:r>
          </a:p>
          <a:p>
            <a:pPr algn="ctr">
              <a:spcBef>
                <a:spcPts val="400"/>
              </a:spcBef>
            </a:pPr>
            <a:r>
              <a:rPr lang="en-US" sz="1400" dirty="0"/>
              <a:t>All three models generate probabilities of each row being class 1 or 0.  </a:t>
            </a:r>
          </a:p>
          <a:p>
            <a:pPr algn="ctr">
              <a:spcBef>
                <a:spcPts val="400"/>
              </a:spcBef>
            </a:pPr>
            <a:r>
              <a:rPr lang="en-US" sz="1400" dirty="0"/>
              <a:t>If probability is &gt; 50% row is classed as 1 otherwise as 0.</a:t>
            </a:r>
          </a:p>
          <a:p>
            <a:pPr algn="ctr">
              <a:spcBef>
                <a:spcPts val="400"/>
              </a:spcBef>
            </a:pPr>
            <a:r>
              <a:rPr lang="en-US" sz="1400" dirty="0"/>
              <a:t>Decision threshold can be changed from 50% to another value if necessary.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22D7720-65D8-5F43-B862-087224B1A68D}"/>
              </a:ext>
            </a:extLst>
          </p:cNvPr>
          <p:cNvSpPr/>
          <p:nvPr/>
        </p:nvSpPr>
        <p:spPr>
          <a:xfrm>
            <a:off x="5442121" y="3615080"/>
            <a:ext cx="1430057" cy="6914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8" y="207904"/>
            <a:ext cx="6134099" cy="701749"/>
          </a:xfrm>
        </p:spPr>
        <p:txBody>
          <a:bodyPr>
            <a:normAutofit/>
          </a:bodyPr>
          <a:lstStyle/>
          <a:p>
            <a:r>
              <a:rPr lang="en-US" sz="3200" b="1" dirty="0"/>
              <a:t>Continuous Features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2FED-2FAC-3544-BCD1-C105376E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9999" y="5624514"/>
            <a:ext cx="154305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338"/>
              </a:spcAft>
            </a:pPr>
            <a:fld id="{C258E710-73D5-DC44-B6BF-D9CD508E0916}" type="slidenum">
              <a:rPr lang="en-US" smtClean="0">
                <a:solidFill>
                  <a:schemeClr val="bg1"/>
                </a:solidFill>
              </a:rPr>
              <a:pPr>
                <a:spcAft>
                  <a:spcPts val="338"/>
                </a:spcAft>
              </a:p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2293C-CCB0-DE4C-83EF-FD8357B4E1A5}"/>
              </a:ext>
            </a:extLst>
          </p:cNvPr>
          <p:cNvSpPr txBox="1"/>
          <p:nvPr/>
        </p:nvSpPr>
        <p:spPr>
          <a:xfrm>
            <a:off x="653281" y="876937"/>
            <a:ext cx="7501891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600" i="1" u="sng" dirty="0"/>
              <a:t>Statistical Summary:</a:t>
            </a:r>
          </a:p>
          <a:p>
            <a:pPr marL="214308" indent="-214308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Data set contains 7 continuous features (the rest were considered categorical).</a:t>
            </a:r>
          </a:p>
          <a:p>
            <a:pPr marL="214308" indent="-214308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No continuous features have missing values, but some have a substantial amount of 0’s.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D1388-532A-EE4E-BBB4-7CF23349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3" y="795705"/>
            <a:ext cx="2127365" cy="143512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041DB-C742-0A4D-A336-6F52438E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5" y="2489085"/>
            <a:ext cx="2117612" cy="1320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DBD82-FA75-5749-9021-44DA7966AED4}"/>
              </a:ext>
            </a:extLst>
          </p:cNvPr>
          <p:cNvSpPr txBox="1"/>
          <p:nvPr/>
        </p:nvSpPr>
        <p:spPr>
          <a:xfrm>
            <a:off x="653281" y="2066262"/>
            <a:ext cx="64668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500" i="1" u="sng" dirty="0"/>
              <a:t>Preliminary 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BA479-D3BC-2846-9F9D-495F2D655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60" y="3847450"/>
            <a:ext cx="2137256" cy="1320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13AD16-E430-5744-A58E-460C0C395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46" y="5212354"/>
            <a:ext cx="2117612" cy="13279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6D596E-8EC9-6648-81D8-72045847F9C0}"/>
              </a:ext>
            </a:extLst>
          </p:cNvPr>
          <p:cNvSpPr txBox="1"/>
          <p:nvPr/>
        </p:nvSpPr>
        <p:spPr>
          <a:xfrm>
            <a:off x="3028823" y="2822633"/>
            <a:ext cx="259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00B050"/>
                </a:solidFill>
              </a:rPr>
              <a:t>People between 23 and 60 are more likely to make over $50k.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F9DDEF-52FD-3A44-A1E1-DCC6855D4D63}"/>
              </a:ext>
            </a:extLst>
          </p:cNvPr>
          <p:cNvSpPr/>
          <p:nvPr/>
        </p:nvSpPr>
        <p:spPr>
          <a:xfrm rot="1183391">
            <a:off x="1549866" y="3085677"/>
            <a:ext cx="796781" cy="29406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09464-0022-3843-84DC-774EFF35D52A}"/>
              </a:ext>
            </a:extLst>
          </p:cNvPr>
          <p:cNvSpPr txBox="1"/>
          <p:nvPr/>
        </p:nvSpPr>
        <p:spPr>
          <a:xfrm>
            <a:off x="3028823" y="4043266"/>
            <a:ext cx="2829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dirty="0"/>
              <a:t>Increased chance of making over $50k with increasing number of company employees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861830-978E-2041-A281-AE0B5D838FD2}"/>
              </a:ext>
            </a:extLst>
          </p:cNvPr>
          <p:cNvSpPr/>
          <p:nvPr/>
        </p:nvSpPr>
        <p:spPr>
          <a:xfrm>
            <a:off x="2610617" y="4538777"/>
            <a:ext cx="183773" cy="229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42D80A-95D6-2D45-A1C7-C8614F5ABEA8}"/>
              </a:ext>
            </a:extLst>
          </p:cNvPr>
          <p:cNvSpPr/>
          <p:nvPr/>
        </p:nvSpPr>
        <p:spPr>
          <a:xfrm>
            <a:off x="1107863" y="3993346"/>
            <a:ext cx="183773" cy="2295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56378-631A-5744-B181-67A8F5591E93}"/>
              </a:ext>
            </a:extLst>
          </p:cNvPr>
          <p:cNvSpPr txBox="1"/>
          <p:nvPr/>
        </p:nvSpPr>
        <p:spPr>
          <a:xfrm>
            <a:off x="3024599" y="5486350"/>
            <a:ext cx="259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0070C0"/>
                </a:solidFill>
              </a:rPr>
              <a:t>Full – time employees are more likely to make over $50k / year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3521B1-6998-B546-81EA-B7AD5282DFD8}"/>
              </a:ext>
            </a:extLst>
          </p:cNvPr>
          <p:cNvSpPr/>
          <p:nvPr/>
        </p:nvSpPr>
        <p:spPr>
          <a:xfrm>
            <a:off x="2589994" y="5570302"/>
            <a:ext cx="183773" cy="22954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0EFC42-8D92-C043-A9EE-57629E9F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127" y="2459717"/>
            <a:ext cx="4566745" cy="4299197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5EC2880F-4917-7C46-BD2C-CBF47E6C5A3E}"/>
              </a:ext>
            </a:extLst>
          </p:cNvPr>
          <p:cNvSpPr/>
          <p:nvPr/>
        </p:nvSpPr>
        <p:spPr>
          <a:xfrm rot="7752064">
            <a:off x="7201155" y="2641074"/>
            <a:ext cx="1055077" cy="999356"/>
          </a:xfrm>
          <a:prstGeom prst="arc">
            <a:avLst>
              <a:gd name="adj1" fmla="val 13295517"/>
              <a:gd name="adj2" fmla="val 63423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1866CF-8563-1C4B-8FF8-0934A5897380}"/>
              </a:ext>
            </a:extLst>
          </p:cNvPr>
          <p:cNvCxnSpPr>
            <a:cxnSpLocks/>
          </p:cNvCxnSpPr>
          <p:nvPr/>
        </p:nvCxnSpPr>
        <p:spPr>
          <a:xfrm flipV="1">
            <a:off x="10077451" y="3897274"/>
            <a:ext cx="0" cy="1235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2F35ECE-C0E5-F442-B544-91DA066AB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0903" y="3044598"/>
            <a:ext cx="704850" cy="51435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58870DEC-C8E9-2C45-8472-41FCA402216A}"/>
              </a:ext>
            </a:extLst>
          </p:cNvPr>
          <p:cNvSpPr/>
          <p:nvPr/>
        </p:nvSpPr>
        <p:spPr>
          <a:xfrm>
            <a:off x="5863040" y="4072253"/>
            <a:ext cx="595425" cy="65768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CE19-B5D3-4849-98B7-A8E03C15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8" y="207904"/>
            <a:ext cx="6134099" cy="701749"/>
          </a:xfrm>
        </p:spPr>
        <p:txBody>
          <a:bodyPr>
            <a:normAutofit/>
          </a:bodyPr>
          <a:lstStyle/>
          <a:p>
            <a:r>
              <a:rPr lang="en-US" sz="3200" b="1" dirty="0"/>
              <a:t>Categorical Features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DBD82-FA75-5749-9021-44DA7966AED4}"/>
              </a:ext>
            </a:extLst>
          </p:cNvPr>
          <p:cNvSpPr txBox="1"/>
          <p:nvPr/>
        </p:nvSpPr>
        <p:spPr>
          <a:xfrm>
            <a:off x="2342455" y="967243"/>
            <a:ext cx="12945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500" b="1" i="1" u="sng" dirty="0"/>
              <a:t>MEANINGFUL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00C44-2919-5C4B-87F8-3AE85E90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07" y="3255964"/>
            <a:ext cx="1911641" cy="1464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185D2-CE8B-2F44-8A2C-610DE01A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2" y="1762604"/>
            <a:ext cx="2608987" cy="1493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7D596-77D1-BA42-8BE3-C2D45EC8A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63" y="4827684"/>
            <a:ext cx="2639385" cy="14653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E96A0E-6790-664F-9491-FF886C5FA6C0}"/>
              </a:ext>
            </a:extLst>
          </p:cNvPr>
          <p:cNvSpPr txBox="1"/>
          <p:nvPr/>
        </p:nvSpPr>
        <p:spPr>
          <a:xfrm>
            <a:off x="3136611" y="2114200"/>
            <a:ext cx="1911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00B050"/>
                </a:solidFill>
              </a:rPr>
              <a:t>People in private sector have a higher chance of making over $50k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2BEC3C-A629-C04C-9EB1-12D2CBFCE3D9}"/>
              </a:ext>
            </a:extLst>
          </p:cNvPr>
          <p:cNvSpPr/>
          <p:nvPr/>
        </p:nvSpPr>
        <p:spPr>
          <a:xfrm>
            <a:off x="1171807" y="1992366"/>
            <a:ext cx="667631" cy="15948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B06624-1B75-EA46-BE24-74C175AEF881}"/>
              </a:ext>
            </a:extLst>
          </p:cNvPr>
          <p:cNvSpPr txBox="1"/>
          <p:nvPr/>
        </p:nvSpPr>
        <p:spPr>
          <a:xfrm>
            <a:off x="3147244" y="3600244"/>
            <a:ext cx="190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0070C0"/>
                </a:solidFill>
              </a:rPr>
              <a:t>Males are more likely to make over $50k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0B973D-ABA6-9F4C-83E5-9A84C261E2A0}"/>
              </a:ext>
            </a:extLst>
          </p:cNvPr>
          <p:cNvSpPr/>
          <p:nvPr/>
        </p:nvSpPr>
        <p:spPr>
          <a:xfrm>
            <a:off x="1171807" y="4043720"/>
            <a:ext cx="667631" cy="45793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37AD6-1516-E744-BF2C-1419ACF7FAAB}"/>
              </a:ext>
            </a:extLst>
          </p:cNvPr>
          <p:cNvSpPr txBox="1"/>
          <p:nvPr/>
        </p:nvSpPr>
        <p:spPr>
          <a:xfrm>
            <a:off x="3147244" y="5191024"/>
            <a:ext cx="1901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dirty="0"/>
              <a:t>Being married increases chances of making over $50k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E0460E-9C13-9348-A788-A93CB6583B81}"/>
              </a:ext>
            </a:extLst>
          </p:cNvPr>
          <p:cNvSpPr/>
          <p:nvPr/>
        </p:nvSpPr>
        <p:spPr>
          <a:xfrm>
            <a:off x="381690" y="5032464"/>
            <a:ext cx="1457748" cy="3171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AB1622D-F50F-6140-9406-6B228B32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255" y="1716916"/>
            <a:ext cx="4076733" cy="159192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F20DAE-1853-BD45-A000-CF0E561C5CDA}"/>
              </a:ext>
            </a:extLst>
          </p:cNvPr>
          <p:cNvSpPr/>
          <p:nvPr/>
        </p:nvSpPr>
        <p:spPr>
          <a:xfrm>
            <a:off x="10014955" y="1716915"/>
            <a:ext cx="1216575" cy="159192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2347A5-FFFE-FC42-ADBA-25EF3B768D01}"/>
              </a:ext>
            </a:extLst>
          </p:cNvPr>
          <p:cNvSpPr txBox="1"/>
          <p:nvPr/>
        </p:nvSpPr>
        <p:spPr>
          <a:xfrm>
            <a:off x="7197329" y="3397870"/>
            <a:ext cx="40767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“Enrolled in Education” and “Education” features contain similar information.  </a:t>
            </a: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Shouldn’t have correlated columns, need to pick one.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D8E7A31-E324-BD41-B814-6FB3BD232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914" y="4372893"/>
            <a:ext cx="2957843" cy="17789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99F66A-F034-C34E-8F90-6F1176E52E6D}"/>
              </a:ext>
            </a:extLst>
          </p:cNvPr>
          <p:cNvSpPr txBox="1"/>
          <p:nvPr/>
        </p:nvSpPr>
        <p:spPr>
          <a:xfrm>
            <a:off x="9334385" y="4820595"/>
            <a:ext cx="22206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400" dirty="0"/>
              <a:t>”Year” feature has similar distribution for both years, might not be helpful in separating the data.  Should have low importance.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EDE911-6242-4247-ABDA-07BC042C0FBE}"/>
              </a:ext>
            </a:extLst>
          </p:cNvPr>
          <p:cNvSpPr txBox="1"/>
          <p:nvPr/>
        </p:nvSpPr>
        <p:spPr>
          <a:xfrm>
            <a:off x="8312873" y="910455"/>
            <a:ext cx="18582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500" b="1" i="1" u="sng" dirty="0"/>
              <a:t>NON - MEANINGFUL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714EAC-76A0-8C47-8FAD-D2E495590477}"/>
              </a:ext>
            </a:extLst>
          </p:cNvPr>
          <p:cNvCxnSpPr/>
          <p:nvPr/>
        </p:nvCxnSpPr>
        <p:spPr>
          <a:xfrm>
            <a:off x="5974914" y="977832"/>
            <a:ext cx="0" cy="548559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29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995-3E8A-BF4F-8BCE-93AD7C65E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100" y="1661278"/>
            <a:ext cx="6477805" cy="1963916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80254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</TotalTime>
  <Words>1998</Words>
  <Application>Microsoft Macintosh PowerPoint</Application>
  <PresentationFormat>Widescreen</PresentationFormat>
  <Paragraphs>322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50 / 50</vt:lpstr>
      <vt:lpstr>Outline</vt:lpstr>
      <vt:lpstr>Data Overview</vt:lpstr>
      <vt:lpstr>Exploratory Data Analysis</vt:lpstr>
      <vt:lpstr>Data Summary</vt:lpstr>
      <vt:lpstr>Models Considered</vt:lpstr>
      <vt:lpstr>Continuous Features Overview</vt:lpstr>
      <vt:lpstr>Categorical Features Overview</vt:lpstr>
      <vt:lpstr>Feature Selection</vt:lpstr>
      <vt:lpstr>Correlations Between Features</vt:lpstr>
      <vt:lpstr>Feature Correlation to the Target</vt:lpstr>
      <vt:lpstr>Data Modeling</vt:lpstr>
      <vt:lpstr>Model Scoring</vt:lpstr>
      <vt:lpstr>Logistic Regression Scores</vt:lpstr>
      <vt:lpstr>Random Forest Scores</vt:lpstr>
      <vt:lpstr>Gradient Boosting Scores</vt:lpstr>
      <vt:lpstr>Modeling Scoring Summary and Feature Importance</vt:lpstr>
      <vt:lpstr>Random Forest Feature Importance</vt:lpstr>
      <vt:lpstr>Gradient Boosting Feature Importance</vt:lpstr>
      <vt:lpstr>Results / Improvements</vt:lpstr>
      <vt:lpstr>Results</vt:lpstr>
      <vt:lpstr>Improvements</vt:lpstr>
      <vt:lpstr>Appendix</vt:lpstr>
      <vt:lpstr>Continuous Column Analysis</vt:lpstr>
      <vt:lpstr>PowerPoint Presentation</vt:lpstr>
      <vt:lpstr>PowerPoint Presentation</vt:lpstr>
      <vt:lpstr>Logistic Regression</vt:lpstr>
      <vt:lpstr>Random Forest</vt:lpstr>
      <vt:lpstr>Random Forest Partial Dependence</vt:lpstr>
      <vt:lpstr>Gradient Boosting</vt:lpstr>
      <vt:lpstr>Gradient Boosting Partial Dependence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Matevosyants</dc:creator>
  <cp:lastModifiedBy>George Matevosyants</cp:lastModifiedBy>
  <cp:revision>390</cp:revision>
  <dcterms:created xsi:type="dcterms:W3CDTF">2022-01-23T17:03:27Z</dcterms:created>
  <dcterms:modified xsi:type="dcterms:W3CDTF">2022-01-27T18:35:29Z</dcterms:modified>
</cp:coreProperties>
</file>